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7"/>
  </p:notesMasterIdLst>
  <p:sldIdLst>
    <p:sldId id="778" r:id="rId2"/>
    <p:sldId id="775" r:id="rId3"/>
    <p:sldId id="776" r:id="rId4"/>
    <p:sldId id="777" r:id="rId5"/>
    <p:sldId id="779" r:id="rId6"/>
    <p:sldId id="780" r:id="rId7"/>
    <p:sldId id="781" r:id="rId8"/>
    <p:sldId id="782" r:id="rId9"/>
    <p:sldId id="800" r:id="rId10"/>
    <p:sldId id="801" r:id="rId11"/>
    <p:sldId id="802" r:id="rId12"/>
    <p:sldId id="783" r:id="rId13"/>
    <p:sldId id="784" r:id="rId14"/>
    <p:sldId id="786" r:id="rId15"/>
    <p:sldId id="811" r:id="rId16"/>
    <p:sldId id="814" r:id="rId17"/>
    <p:sldId id="788" r:id="rId18"/>
    <p:sldId id="813" r:id="rId19"/>
    <p:sldId id="789" r:id="rId20"/>
    <p:sldId id="790" r:id="rId21"/>
    <p:sldId id="733" r:id="rId22"/>
    <p:sldId id="792" r:id="rId23"/>
    <p:sldId id="793" r:id="rId24"/>
    <p:sldId id="794" r:id="rId25"/>
    <p:sldId id="797" r:id="rId26"/>
    <p:sldId id="796" r:id="rId27"/>
    <p:sldId id="795" r:id="rId28"/>
    <p:sldId id="798" r:id="rId29"/>
    <p:sldId id="791" r:id="rId30"/>
    <p:sldId id="808" r:id="rId31"/>
    <p:sldId id="815" r:id="rId32"/>
    <p:sldId id="816" r:id="rId33"/>
    <p:sldId id="809" r:id="rId34"/>
    <p:sldId id="810" r:id="rId35"/>
    <p:sldId id="817" r:id="rId3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ed Kwartler" initials="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412" autoAdjust="0"/>
    <p:restoredTop sz="91417" autoAdjust="0"/>
  </p:normalViewPr>
  <p:slideViewPr>
    <p:cSldViewPr snapToGrid="0">
      <p:cViewPr varScale="1">
        <p:scale>
          <a:sx n="95" d="100"/>
          <a:sy n="95" d="100"/>
        </p:scale>
        <p:origin x="1392" y="1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C0A60C-850A-4EA4-9C14-A8FE98B94505}" type="datetimeFigureOut">
              <a:rPr lang="en-US" smtClean="0"/>
              <a:t>1/29/23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E9AA13-E3FC-4BB6-B68D-5F0F5803D7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4050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Pg</a:t>
            </a:r>
            <a:r>
              <a:rPr lang="en-US" dirty="0"/>
              <a:t> 101 in book</a:t>
            </a:r>
            <a:r>
              <a:rPr lang="en-US" baseline="0" dirty="0"/>
              <a:t> has explanation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9AA13-E3FC-4BB6-B68D-5F0F5803D71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1252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8B90E-0779-4C36-915C-6F05FCD89456}" type="datetime1">
              <a:rPr lang="en-US" smtClean="0"/>
              <a:t>1/29/23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38820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080030"/>
            <a:ext cx="7886700" cy="461738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EA29D-D431-42FE-B7B6-AAE4454C77D3}" type="datetime1">
              <a:rPr lang="en-US" smtClean="0"/>
              <a:t>1/29/23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5"/>
          <p:cNvSpPr txBox="1">
            <a:spLocks/>
          </p:cNvSpPr>
          <p:nvPr userDrawn="1"/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65457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1209822"/>
            <a:ext cx="1971675" cy="4487594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223889"/>
            <a:ext cx="5800725" cy="4474885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D8A1E-EA8F-46C1-B891-AE0C00D9C314}" type="datetime1">
              <a:rPr lang="en-US" smtClean="0"/>
              <a:t>1/29/23</a:t>
            </a:fld>
            <a:endParaRPr lang="en-US"/>
          </a:p>
        </p:txBody>
      </p:sp>
      <p:sp>
        <p:nvSpPr>
          <p:cNvPr id="9" name="Title 1"/>
          <p:cNvSpPr txBox="1">
            <a:spLocks/>
          </p:cNvSpPr>
          <p:nvPr userDrawn="1"/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68280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111347"/>
            <a:ext cx="7886700" cy="51206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3EFC8-4232-4598-94F6-94C0EBAFC469}" type="datetime1">
              <a:rPr lang="en-US" smtClean="0"/>
              <a:t>1/29/23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68965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61074-1C18-4AE7-957D-F18524378C85}" type="datetime1">
              <a:rPr lang="en-US" smtClean="0"/>
              <a:t>1/29/23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1455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192583"/>
            <a:ext cx="3886200" cy="44766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192583"/>
            <a:ext cx="3886200" cy="44766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E256C-8D9A-4404-B47D-41A1AE514425}" type="datetime1">
              <a:rPr lang="en-US" smtClean="0"/>
              <a:t>1/29/23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03211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132519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956431"/>
            <a:ext cx="3868340" cy="37128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132519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956431"/>
            <a:ext cx="3887391" cy="37128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2154-9035-4012-8189-BAAB61C5A5EE}" type="datetime1">
              <a:rPr lang="en-US" smtClean="0"/>
              <a:t>1/29/23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75021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1/29/23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5218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6E382-4F61-4E24-BE1A-377EC83D0E3A}" type="datetime1">
              <a:rPr lang="en-US" smtClean="0"/>
              <a:t>1/29/23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/>
          <p:cNvSpPr txBox="1">
            <a:spLocks/>
          </p:cNvSpPr>
          <p:nvPr userDrawn="1"/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13343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1083212"/>
            <a:ext cx="4629150" cy="461420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097279"/>
            <a:ext cx="2949178" cy="460142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2EED6-FC16-45B9-B8C4-2BC5DBA88325}" type="datetime1">
              <a:rPr lang="en-US" smtClean="0"/>
              <a:t>1/29/23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2371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1139483"/>
            <a:ext cx="4629150" cy="451572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181686"/>
            <a:ext cx="2949178" cy="4477782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9512B-4F1D-43D7-8819-2F53FEF69650}" type="datetime1">
              <a:rPr lang="en-US" smtClean="0"/>
              <a:t>1/29/23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42475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108176"/>
            <a:ext cx="7886700" cy="5120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437B94-E2BF-44DC-ADC5-B05FC9934E9D}" type="datetime1">
              <a:rPr lang="en-US" smtClean="0"/>
              <a:t>1/29/23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0209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pPr/>
              <a:t>1/29/23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a word cloud?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1</a:t>
            </a:fld>
            <a:endParaRPr lang="en-US"/>
          </a:p>
        </p:txBody>
      </p:sp>
      <p:pic>
        <p:nvPicPr>
          <p:cNvPr id="6" name="Picture 5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16" t="8799" r="12302" b="10606"/>
          <a:stretch/>
        </p:blipFill>
        <p:spPr bwMode="auto">
          <a:xfrm>
            <a:off x="2305668" y="1543324"/>
            <a:ext cx="4532664" cy="473295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5A3EE36-0573-4214-8E8B-E9BD628BC999}"/>
              </a:ext>
            </a:extLst>
          </p:cNvPr>
          <p:cNvSpPr txBox="1"/>
          <p:nvPr/>
        </p:nvSpPr>
        <p:spPr>
          <a:xfrm>
            <a:off x="157656" y="1156594"/>
            <a:ext cx="8828688" cy="34080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1600" dirty="0">
                <a:solidFill>
                  <a:prstClr val="white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Maligned and overused, a word cloud is a frequency visualization.</a:t>
            </a:r>
            <a:endParaRPr lang="en-US" sz="1600" kern="1200" dirty="0">
              <a:solidFill>
                <a:prstClr val="white"/>
              </a:solidFill>
              <a:latin typeface="+mj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85616C1-C45A-E245-8EE5-0AFE85E92FBC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E518DE2-FD71-7747-AEEF-905D94721542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93612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1/29/23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B_SimpleWordCloud.R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24178" t="7772" r="25822" b="8662"/>
          <a:stretch/>
        </p:blipFill>
        <p:spPr>
          <a:xfrm>
            <a:off x="300251" y="1428430"/>
            <a:ext cx="4121624" cy="404780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626592" y="1857580"/>
            <a:ext cx="4517408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9538" indent="-109538" defTabSz="457200">
              <a:buFont typeface="Arial"/>
              <a:buChar char="•"/>
            </a:pPr>
            <a:r>
              <a:rPr lang="en-US" sz="1600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Bigram Tokenization has captured “</a:t>
            </a:r>
            <a:r>
              <a:rPr lang="en-US" sz="1600" kern="1200" dirty="0" err="1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marvin</a:t>
            </a:r>
            <a:r>
              <a:rPr lang="en-US" sz="1600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kern="1200" dirty="0" err="1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gaye</a:t>
            </a:r>
            <a:r>
              <a:rPr lang="en-US" sz="1600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”</a:t>
            </a:r>
          </a:p>
          <a:p>
            <a:pPr marL="109538" indent="-109538" defTabSz="457200">
              <a:buFont typeface="Arial"/>
              <a:buChar char="•"/>
            </a:pPr>
            <a:endParaRPr lang="en-US" sz="1600" kern="1200" dirty="0">
              <a:solidFill>
                <a:prstClr val="black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109538" indent="-109538" defTabSz="457200">
              <a:buFont typeface="Arial"/>
              <a:buChar char="•"/>
            </a:pPr>
            <a:r>
              <a:rPr lang="en-US" sz="1600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 word cloud is a frequency visualization.  The larger the term (or bigram here) the more frequent the term.</a:t>
            </a:r>
          </a:p>
          <a:p>
            <a:pPr marL="109538" indent="-109538" defTabSz="457200">
              <a:buFont typeface="Arial"/>
              <a:buChar char="•"/>
            </a:pPr>
            <a:endParaRPr lang="en-US" sz="1600" kern="1200" dirty="0">
              <a:solidFill>
                <a:prstClr val="black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109538" indent="-109538" defTabSz="457200">
              <a:buFont typeface="Arial"/>
              <a:buChar char="•"/>
            </a:pPr>
            <a:r>
              <a:rPr lang="en-US" sz="1600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You may get warnings if certain tokens are to large to be plotted in the graphics device.</a:t>
            </a:r>
          </a:p>
          <a:p>
            <a:pPr marL="109538" indent="-109538" defTabSz="457200">
              <a:buFont typeface="Arial"/>
              <a:buChar char="•"/>
            </a:pPr>
            <a:endParaRPr lang="en-US" sz="1600" kern="1200" dirty="0">
              <a:solidFill>
                <a:prstClr val="black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109538" indent="-109538" defTabSz="457200">
              <a:buFont typeface="Arial"/>
              <a:buChar char="•"/>
            </a:pPr>
            <a:r>
              <a:rPr lang="en-US" sz="1600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Be careful with your preprocessing steps!</a:t>
            </a: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4443663" y="1346307"/>
            <a:ext cx="0" cy="4507832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89F7E83-934D-C449-BAAD-ECBEA317C616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9213516-DED1-0C4F-8AB5-AEF020DB9BF4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42908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1/29/23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B_SimpleWordCloud.R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24178" t="7772" r="25822" b="8662"/>
          <a:stretch/>
        </p:blipFill>
        <p:spPr>
          <a:xfrm>
            <a:off x="300251" y="1846754"/>
            <a:ext cx="4121624" cy="404780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16397" y="1124908"/>
            <a:ext cx="8510842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 defTabSz="457200"/>
            <a:r>
              <a:rPr lang="en-US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In </a:t>
            </a:r>
            <a:r>
              <a:rPr lang="en-US" kern="1200" dirty="0" err="1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cleanCorpus</a:t>
            </a:r>
            <a:r>
              <a:rPr lang="en-US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() the function </a:t>
            </a:r>
            <a:r>
              <a:rPr lang="en-US" kern="1200" dirty="0" err="1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replace_symbol</a:t>
            </a:r>
            <a:r>
              <a:rPr lang="en-US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() changes numeric with the generic string “number” so be careful with your preprocessing steps!</a:t>
            </a:r>
          </a:p>
        </p:txBody>
      </p:sp>
      <p:sp>
        <p:nvSpPr>
          <p:cNvPr id="8" name="Oval 7"/>
          <p:cNvSpPr/>
          <p:nvPr/>
        </p:nvSpPr>
        <p:spPr>
          <a:xfrm>
            <a:off x="3232497" y="1113186"/>
            <a:ext cx="1937380" cy="437258"/>
          </a:xfrm>
          <a:prstGeom prst="ellipse">
            <a:avLst/>
          </a:prstGeom>
          <a:noFill/>
          <a:ln w="28575" cmpd="sng">
            <a:solidFill>
              <a:srgbClr val="BA2D27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1800" kern="1200" dirty="0">
              <a:solidFill>
                <a:prstClr val="white"/>
              </a:solidFill>
              <a:latin typeface="Arial Unicode MS" panose="020B0604020202020204" pitchFamily="34" charset="-128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l="26119" t="11075" r="27165" b="9931"/>
          <a:stretch/>
        </p:blipFill>
        <p:spPr>
          <a:xfrm>
            <a:off x="4812612" y="1914992"/>
            <a:ext cx="3914627" cy="388961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 flipV="1">
            <a:off x="4443663" y="1796717"/>
            <a:ext cx="0" cy="4507832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Oval 10"/>
          <p:cNvSpPr/>
          <p:nvPr/>
        </p:nvSpPr>
        <p:spPr>
          <a:xfrm>
            <a:off x="1468173" y="3384198"/>
            <a:ext cx="2142535" cy="358963"/>
          </a:xfrm>
          <a:prstGeom prst="ellipse">
            <a:avLst/>
          </a:prstGeom>
          <a:noFill/>
          <a:ln w="28575" cmpd="sng">
            <a:solidFill>
              <a:srgbClr val="BA2D27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1800" kern="1200" dirty="0">
              <a:solidFill>
                <a:prstClr val="white"/>
              </a:solidFill>
              <a:latin typeface="Arial Unicode MS" panose="020B0604020202020204" pitchFamily="34" charset="-128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A505D25-DE9E-E445-92FA-A1A5BAB82D03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81F9A8C-567F-2344-B858-457D13016FD8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81872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pPr/>
              <a:t>1/29/23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WCs are boring with a single corpus.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12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1286326" y="1290671"/>
            <a:ext cx="2295922" cy="4825781"/>
            <a:chOff x="225365" y="447850"/>
            <a:chExt cx="2295922" cy="4825781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2"/>
            <a:srcRect l="4491" t="2469" r="5086" b="4019"/>
            <a:stretch/>
          </p:blipFill>
          <p:spPr>
            <a:xfrm>
              <a:off x="660400" y="3885361"/>
              <a:ext cx="1402665" cy="138827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8" name="Oval 7"/>
            <p:cNvSpPr/>
            <p:nvPr/>
          </p:nvSpPr>
          <p:spPr>
            <a:xfrm>
              <a:off x="225365" y="851615"/>
              <a:ext cx="2295922" cy="2295922"/>
            </a:xfrm>
            <a:prstGeom prst="ellipse">
              <a:avLst/>
            </a:prstGeom>
            <a:solidFill>
              <a:srgbClr val="2776B2">
                <a:alpha val="53000"/>
              </a:srgbClr>
            </a:solidFill>
            <a:ln>
              <a:solidFill>
                <a:srgbClr val="1C283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r>
                <a:rPr lang="en-US" sz="1800" kern="1200" dirty="0" err="1">
                  <a:solidFill>
                    <a:prstClr val="white"/>
                  </a:solidFill>
                  <a:latin typeface="Arial Unicode MS" panose="020B0604020202020204" pitchFamily="34" charset="-128"/>
                  <a:cs typeface="Arial Unicode MS" panose="020B0604020202020204" pitchFamily="34" charset="-128"/>
                </a:rPr>
                <a:t>wordcloud</a:t>
              </a:r>
              <a:r>
                <a:rPr lang="en-US" sz="1800" kern="1200" dirty="0">
                  <a:solidFill>
                    <a:prstClr val="white"/>
                  </a:solidFill>
                  <a:latin typeface="Arial Unicode MS" panose="020B0604020202020204" pitchFamily="34" charset="-128"/>
                  <a:cs typeface="Arial Unicode MS" panose="020B0604020202020204" pitchFamily="34" charset="-128"/>
                </a:rPr>
                <a:t>( )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60458" y="447850"/>
              <a:ext cx="16257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1800" kern="1200" dirty="0">
                  <a:solidFill>
                    <a:srgbClr val="F09511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Single Corpus</a:t>
              </a:r>
            </a:p>
          </p:txBody>
        </p:sp>
        <p:cxnSp>
          <p:nvCxnSpPr>
            <p:cNvPr id="10" name="Straight Arrow Connector 9"/>
            <p:cNvCxnSpPr/>
            <p:nvPr/>
          </p:nvCxnSpPr>
          <p:spPr>
            <a:xfrm>
              <a:off x="1365833" y="2194560"/>
              <a:ext cx="0" cy="1650078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26" name="Picture 2" descr="Image result for word cloud mem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5713" y="1504809"/>
            <a:ext cx="3006896" cy="2255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D3651B1-7632-5D4E-9137-3C66FA63FE32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3EA89D9-002F-7E44-AE0D-EF48E3205015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2448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pPr/>
              <a:t>1/29/23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With 2+ Corpora, WCs are more insightful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13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1980137" y="1089254"/>
            <a:ext cx="4839173" cy="4894072"/>
            <a:chOff x="4063632" y="447850"/>
            <a:chExt cx="4839173" cy="4894072"/>
          </a:xfrm>
        </p:grpSpPr>
        <p:sp>
          <p:nvSpPr>
            <p:cNvPr id="7" name="Oval 6"/>
            <p:cNvSpPr/>
            <p:nvPr/>
          </p:nvSpPr>
          <p:spPr>
            <a:xfrm>
              <a:off x="4063632" y="1590511"/>
              <a:ext cx="2294850" cy="2294850"/>
            </a:xfrm>
            <a:prstGeom prst="ellipse">
              <a:avLst/>
            </a:prstGeom>
            <a:solidFill>
              <a:srgbClr val="2776B2">
                <a:alpha val="53000"/>
              </a:srgbClr>
            </a:solidFill>
            <a:ln>
              <a:solidFill>
                <a:srgbClr val="1C283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 sz="1800" kern="1200" dirty="0">
                <a:solidFill>
                  <a:prstClr val="white"/>
                </a:solidFill>
                <a:latin typeface="Arial Unicode MS" panose="020B0604020202020204" pitchFamily="34" charset="-128"/>
              </a:endParaRPr>
            </a:p>
          </p:txBody>
        </p:sp>
        <p:sp>
          <p:nvSpPr>
            <p:cNvPr id="8" name="Oval 7"/>
            <p:cNvSpPr/>
            <p:nvPr/>
          </p:nvSpPr>
          <p:spPr>
            <a:xfrm>
              <a:off x="5314265" y="1561976"/>
              <a:ext cx="2294850" cy="2294850"/>
            </a:xfrm>
            <a:prstGeom prst="ellipse">
              <a:avLst/>
            </a:prstGeom>
            <a:solidFill>
              <a:srgbClr val="2776B2">
                <a:alpha val="53000"/>
              </a:srgbClr>
            </a:solidFill>
            <a:ln>
              <a:solidFill>
                <a:srgbClr val="1C283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 sz="1800" kern="1200" dirty="0">
                <a:solidFill>
                  <a:prstClr val="white"/>
                </a:solidFill>
                <a:latin typeface="Arial Unicode MS" panose="020B0604020202020204" pitchFamily="34" charset="-128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4688515" y="801251"/>
              <a:ext cx="2294850" cy="2294850"/>
            </a:xfrm>
            <a:prstGeom prst="ellipse">
              <a:avLst/>
            </a:prstGeom>
            <a:solidFill>
              <a:srgbClr val="2776B2">
                <a:alpha val="53000"/>
              </a:srgbClr>
            </a:solidFill>
            <a:ln>
              <a:solidFill>
                <a:srgbClr val="1C283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 sz="1800" kern="1200" dirty="0">
                <a:solidFill>
                  <a:prstClr val="white"/>
                </a:solidFill>
                <a:latin typeface="Arial Unicode MS" panose="020B0604020202020204" pitchFamily="34" charset="-128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823430" y="447850"/>
              <a:ext cx="19424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1800" kern="1200" dirty="0">
                  <a:solidFill>
                    <a:srgbClr val="F09511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Multiple Corpora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089803" y="1189008"/>
              <a:ext cx="141585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1100" kern="1200" dirty="0" err="1">
                  <a:solidFill>
                    <a:prstClr val="black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comparison.cloud</a:t>
              </a:r>
              <a:r>
                <a:rPr lang="en-US" sz="1100" kern="1200" dirty="0">
                  <a:solidFill>
                    <a:prstClr val="black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( )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173836" y="3057372"/>
              <a:ext cx="141585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1100" kern="1200" dirty="0" err="1"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comparison.cloud</a:t>
              </a:r>
              <a:r>
                <a:rPr lang="en-US" sz="1100" kern="1200" dirty="0"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( )</a:t>
              </a:r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2"/>
            <a:srcRect l="19795" t="15431" r="18889" b="16741"/>
            <a:stretch/>
          </p:blipFill>
          <p:spPr>
            <a:xfrm>
              <a:off x="5161865" y="3957072"/>
              <a:ext cx="1308096" cy="138485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73027" y="3965029"/>
              <a:ext cx="1629778" cy="135906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5" name="TextBox 14"/>
            <p:cNvSpPr txBox="1"/>
            <p:nvPr/>
          </p:nvSpPr>
          <p:spPr>
            <a:xfrm>
              <a:off x="4094112" y="3057372"/>
              <a:ext cx="141585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1100" kern="1200" dirty="0" err="1">
                  <a:solidFill>
                    <a:prstClr val="black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comparison.cloud</a:t>
              </a:r>
              <a:r>
                <a:rPr lang="en-US" sz="1100" kern="1200" dirty="0">
                  <a:solidFill>
                    <a:prstClr val="black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( )</a:t>
              </a:r>
            </a:p>
          </p:txBody>
        </p:sp>
        <p:cxnSp>
          <p:nvCxnSpPr>
            <p:cNvPr id="16" name="Elbow Connector 15"/>
            <p:cNvCxnSpPr>
              <a:stCxn id="12" idx="3"/>
              <a:endCxn id="14" idx="0"/>
            </p:cNvCxnSpPr>
            <p:nvPr/>
          </p:nvCxnSpPr>
          <p:spPr>
            <a:xfrm>
              <a:off x="7589693" y="3188177"/>
              <a:ext cx="498223" cy="776852"/>
            </a:xfrm>
            <a:prstGeom prst="bentConnector2">
              <a:avLst/>
            </a:prstGeom>
            <a:ln>
              <a:solidFill>
                <a:schemeClr val="accent2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Elbow Connector 16"/>
            <p:cNvCxnSpPr>
              <a:stCxn id="11" idx="3"/>
              <a:endCxn id="14" idx="0"/>
            </p:cNvCxnSpPr>
            <p:nvPr/>
          </p:nvCxnSpPr>
          <p:spPr>
            <a:xfrm>
              <a:off x="6505660" y="1319813"/>
              <a:ext cx="1582256" cy="2645216"/>
            </a:xfrm>
            <a:prstGeom prst="bentConnector2">
              <a:avLst/>
            </a:prstGeom>
            <a:ln>
              <a:solidFill>
                <a:schemeClr val="accent2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>
              <a:endCxn id="13" idx="0"/>
            </p:cNvCxnSpPr>
            <p:nvPr/>
          </p:nvCxnSpPr>
          <p:spPr>
            <a:xfrm>
              <a:off x="5815913" y="2905760"/>
              <a:ext cx="0" cy="1051312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 rot="16200000">
              <a:off x="5128545" y="2242846"/>
              <a:ext cx="135868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1000" kern="1200" dirty="0" err="1"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commonality.cloud</a:t>
              </a:r>
              <a:r>
                <a:rPr lang="en-US" sz="1000" kern="1200" dirty="0"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( )</a:t>
              </a:r>
            </a:p>
          </p:txBody>
        </p:sp>
      </p:grp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A8C95DC-C064-8641-8C5E-E4C24892415D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1AA8A86-25D4-C449-9941-39DFA6F7D5FB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23244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pPr/>
              <a:t>1/29/23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Dealing with many text files is tricky.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46B7D1-453D-487B-B491-889C15C460F6}"/>
              </a:ext>
            </a:extLst>
          </p:cNvPr>
          <p:cNvSpPr/>
          <p:nvPr/>
        </p:nvSpPr>
        <p:spPr>
          <a:xfrm>
            <a:off x="141891" y="1599398"/>
            <a:ext cx="8860219" cy="2628045"/>
          </a:xfrm>
          <a:prstGeom prst="rect">
            <a:avLst/>
          </a:prstGeom>
          <a:solidFill>
            <a:schemeClr val="bg1"/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900" tIns="88900" rIns="88900" bIns="88900" rtlCol="0" anchor="t" anchorCtr="0"/>
          <a:lstStyle/>
          <a:p>
            <a:pPr defTabSz="457200"/>
            <a:endParaRPr lang="en-US" sz="1000" dirty="0">
              <a:solidFill>
                <a:schemeClr val="tx2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C95F845-8979-407C-9F4E-6FBCB9476B2D}"/>
              </a:ext>
            </a:extLst>
          </p:cNvPr>
          <p:cNvSpPr/>
          <p:nvPr/>
        </p:nvSpPr>
        <p:spPr>
          <a:xfrm>
            <a:off x="141890" y="1245467"/>
            <a:ext cx="8860220" cy="331076"/>
          </a:xfrm>
          <a:prstGeom prst="rect">
            <a:avLst/>
          </a:prstGeom>
          <a:solidFill>
            <a:schemeClr val="accent3"/>
          </a:solidFill>
          <a:ln w="952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900" tIns="88900" rIns="88900" bIns="88900" rtlCol="0" anchor="ctr"/>
          <a:lstStyle/>
          <a:p>
            <a:r>
              <a:rPr lang="en-US" sz="1200" b="1" dirty="0">
                <a:solidFill>
                  <a:schemeClr val="bg1"/>
                </a:solidFill>
              </a:rPr>
              <a:t>One Option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C96FE2F-7E19-48CB-9942-7E78DB569A67}"/>
              </a:ext>
            </a:extLst>
          </p:cNvPr>
          <p:cNvSpPr/>
          <p:nvPr/>
        </p:nvSpPr>
        <p:spPr>
          <a:xfrm>
            <a:off x="254029" y="1703732"/>
            <a:ext cx="8633011" cy="18158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 defTabSz="457200"/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# Read in multiple files as individuals</a:t>
            </a:r>
          </a:p>
          <a:p>
            <a:pPr defTabSz="457200"/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txtFiles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&lt;- 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list.files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(</a:t>
            </a:r>
          </a:p>
          <a:p>
            <a:pPr defTabSz="457200"/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path    = '~/Desktop/Odum_Feb_23/lessons/Feb8/data',</a:t>
            </a:r>
          </a:p>
          <a:p>
            <a:pPr defTabSz="457200"/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pattern = '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chardonnay|coffee|beer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', </a:t>
            </a:r>
          </a:p>
          <a:p>
            <a:pPr defTabSz="457200"/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full.names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= T)</a:t>
            </a:r>
          </a:p>
          <a:p>
            <a:pPr defTabSz="457200"/>
            <a:endParaRPr lang="en-US" sz="1400" dirty="0">
              <a:solidFill>
                <a:prstClr val="black"/>
              </a:solidFill>
              <a:latin typeface="Consolas" panose="020B0609020204030204" pitchFamily="49" charset="0"/>
              <a:ea typeface="Arial Unicode MS" panose="020B0604020202020204" pitchFamily="34" charset="-128"/>
              <a:cs typeface="Consolas" panose="020B0609020204030204" pitchFamily="49" charset="0"/>
            </a:endParaRPr>
          </a:p>
          <a:p>
            <a:pPr defTabSz="457200"/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# Make a list of DFs</a:t>
            </a:r>
          </a:p>
          <a:p>
            <a:pPr defTabSz="457200"/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txtLst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&lt;- 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lapply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(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txtFiles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, 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read.csv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)</a:t>
            </a:r>
            <a:endParaRPr lang="en-US" dirty="0">
              <a:solidFill>
                <a:prstClr val="black"/>
              </a:solidFill>
              <a:latin typeface="Consolas" panose="020B0609020204030204" pitchFamily="49" charset="0"/>
              <a:ea typeface="Arial Unicode MS" panose="020B0604020202020204" pitchFamily="34" charset="-128"/>
              <a:cs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A3EE36-0573-4214-8E8B-E9BD628BC999}"/>
              </a:ext>
            </a:extLst>
          </p:cNvPr>
          <p:cNvSpPr txBox="1"/>
          <p:nvPr/>
        </p:nvSpPr>
        <p:spPr>
          <a:xfrm>
            <a:off x="157656" y="3833534"/>
            <a:ext cx="8828688" cy="34080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1600" dirty="0">
                <a:solidFill>
                  <a:prstClr val="white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Using a loop each file is an individual object.</a:t>
            </a:r>
            <a:endParaRPr lang="en-US" sz="1600" kern="1200" dirty="0">
              <a:solidFill>
                <a:prstClr val="white"/>
              </a:solidFill>
              <a:latin typeface="+mj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F808727-3CEC-3641-9961-FD7ADEAE8827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A94917D-5BA6-2946-A840-A8DED6CB19C0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1D2FE100-56D1-0340-BBB9-5C0B0293528A}"/>
              </a:ext>
            </a:extLst>
          </p:cNvPr>
          <p:cNvSpPr/>
          <p:nvPr/>
        </p:nvSpPr>
        <p:spPr>
          <a:xfrm>
            <a:off x="1657350" y="4481324"/>
            <a:ext cx="1301387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txtLst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A97F3CD-8ABE-EF46-A342-7F16559A273E}"/>
              </a:ext>
            </a:extLst>
          </p:cNvPr>
          <p:cNvSpPr/>
          <p:nvPr/>
        </p:nvSpPr>
        <p:spPr>
          <a:xfrm>
            <a:off x="2958737" y="5346155"/>
            <a:ext cx="2266406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chardonnay.csv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8CC9A19-7F81-3249-B9AA-1C11F8180CB0}"/>
              </a:ext>
            </a:extLst>
          </p:cNvPr>
          <p:cNvSpPr/>
          <p:nvPr/>
        </p:nvSpPr>
        <p:spPr>
          <a:xfrm>
            <a:off x="2958736" y="6040605"/>
            <a:ext cx="2266406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coffee.csv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2B177ECD-D9B1-6940-8C23-FAD0EBEEFAEB}"/>
              </a:ext>
            </a:extLst>
          </p:cNvPr>
          <p:cNvCxnSpPr>
            <a:stCxn id="13" idx="2"/>
            <a:endCxn id="14" idx="1"/>
          </p:cNvCxnSpPr>
          <p:nvPr/>
        </p:nvCxnSpPr>
        <p:spPr>
          <a:xfrm rot="16200000" flipH="1">
            <a:off x="2315275" y="4931292"/>
            <a:ext cx="636231" cy="65069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EBA3794A-82A5-8C4D-88AC-6C3D17A45274}"/>
              </a:ext>
            </a:extLst>
          </p:cNvPr>
          <p:cNvCxnSpPr>
            <a:cxnSpLocks/>
            <a:stCxn id="13" idx="2"/>
            <a:endCxn id="15" idx="1"/>
          </p:cNvCxnSpPr>
          <p:nvPr/>
        </p:nvCxnSpPr>
        <p:spPr>
          <a:xfrm rot="16200000" flipH="1">
            <a:off x="1968050" y="5278518"/>
            <a:ext cx="1330681" cy="65069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88862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1E1C17F-350C-F84E-8042-EC7EE0C015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1/29/23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7B23D8A-24A2-7F41-8009-A3EE670C78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Each list element is still a data frame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654C98-0717-D044-8CFC-1D1A723801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4750F5-283F-DB46-A09D-30BA6F1733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E8CE02C-9EF2-7A41-91F6-ECB96C932A69}"/>
              </a:ext>
            </a:extLst>
          </p:cNvPr>
          <p:cNvSpPr/>
          <p:nvPr/>
        </p:nvSpPr>
        <p:spPr>
          <a:xfrm>
            <a:off x="61640" y="2168434"/>
            <a:ext cx="1301387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txtLst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CF91108-5F35-6149-B199-41DDFFCF47B5}"/>
              </a:ext>
            </a:extLst>
          </p:cNvPr>
          <p:cNvSpPr/>
          <p:nvPr/>
        </p:nvSpPr>
        <p:spPr>
          <a:xfrm>
            <a:off x="1363027" y="3015336"/>
            <a:ext cx="2266406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chardonnay.csv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38F636B-5BD3-CE41-BEB4-F10FC5907974}"/>
              </a:ext>
            </a:extLst>
          </p:cNvPr>
          <p:cNvSpPr/>
          <p:nvPr/>
        </p:nvSpPr>
        <p:spPr>
          <a:xfrm>
            <a:off x="1363026" y="4177485"/>
            <a:ext cx="2266406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coffee.csv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13" name="Elbow Connector 12">
            <a:extLst>
              <a:ext uri="{FF2B5EF4-FFF2-40B4-BE49-F238E27FC236}">
                <a16:creationId xmlns:a16="http://schemas.microsoft.com/office/drawing/2014/main" id="{1F63A65B-ED2E-8F4E-AC5D-852FF21F2EF4}"/>
              </a:ext>
            </a:extLst>
          </p:cNvPr>
          <p:cNvCxnSpPr>
            <a:stCxn id="8" idx="2"/>
            <a:endCxn id="9" idx="1"/>
          </p:cNvCxnSpPr>
          <p:nvPr/>
        </p:nvCxnSpPr>
        <p:spPr>
          <a:xfrm rot="16200000" flipH="1">
            <a:off x="728529" y="2609438"/>
            <a:ext cx="618302" cy="65069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F1344C7D-C6C9-5248-9745-631A6B23598C}"/>
              </a:ext>
            </a:extLst>
          </p:cNvPr>
          <p:cNvCxnSpPr>
            <a:cxnSpLocks/>
            <a:stCxn id="8" idx="2"/>
            <a:endCxn id="10" idx="1"/>
          </p:cNvCxnSpPr>
          <p:nvPr/>
        </p:nvCxnSpPr>
        <p:spPr>
          <a:xfrm rot="16200000" flipH="1">
            <a:off x="147455" y="3190513"/>
            <a:ext cx="1780451" cy="65069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6A054168-26D1-1D47-94B2-C083C3C33064}"/>
              </a:ext>
            </a:extLst>
          </p:cNvPr>
          <p:cNvSpPr txBox="1"/>
          <p:nvPr/>
        </p:nvSpPr>
        <p:spPr>
          <a:xfrm>
            <a:off x="3777452" y="2486203"/>
            <a:ext cx="2706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chardonnay – 1000 Tweets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0DAD77A-350E-F447-AC88-394E50B36B0B}"/>
              </a:ext>
            </a:extLst>
          </p:cNvPr>
          <p:cNvGrpSpPr/>
          <p:nvPr/>
        </p:nvGrpSpPr>
        <p:grpSpPr>
          <a:xfrm>
            <a:off x="3629432" y="2831148"/>
            <a:ext cx="3008243" cy="825575"/>
            <a:chOff x="2393494" y="2948152"/>
            <a:chExt cx="3008243" cy="825575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C30DA93D-77C1-D849-9C78-61C49AC67538}"/>
                </a:ext>
              </a:extLst>
            </p:cNvPr>
            <p:cNvGrpSpPr/>
            <p:nvPr/>
          </p:nvGrpSpPr>
          <p:grpSpPr>
            <a:xfrm>
              <a:off x="2511573" y="3074532"/>
              <a:ext cx="2736003" cy="572814"/>
              <a:chOff x="2538396" y="3039060"/>
              <a:chExt cx="2736003" cy="572814"/>
            </a:xfrm>
          </p:grpSpPr>
          <p:pic>
            <p:nvPicPr>
              <p:cNvPr id="20" name="Picture 2" descr="Image result for document icon">
                <a:extLst>
                  <a:ext uri="{FF2B5EF4-FFF2-40B4-BE49-F238E27FC236}">
                    <a16:creationId xmlns:a16="http://schemas.microsoft.com/office/drawing/2014/main" id="{390FF516-191D-644B-A723-588E27802EF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66941" y="3039060"/>
                <a:ext cx="572814" cy="5728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1" name="Picture 2" descr="Image result for document icon">
                <a:extLst>
                  <a:ext uri="{FF2B5EF4-FFF2-40B4-BE49-F238E27FC236}">
                    <a16:creationId xmlns:a16="http://schemas.microsoft.com/office/drawing/2014/main" id="{A3E92EDD-6C0C-974C-B011-F57BE4B1069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38396" y="3039060"/>
                <a:ext cx="572814" cy="5728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2" name="Picture 2" descr="Image result for document icon">
                <a:extLst>
                  <a:ext uri="{FF2B5EF4-FFF2-40B4-BE49-F238E27FC236}">
                    <a16:creationId xmlns:a16="http://schemas.microsoft.com/office/drawing/2014/main" id="{9E088E3C-9EBE-F04A-8476-F4AD7CBBCF2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01585" y="3039060"/>
                <a:ext cx="572814" cy="5728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3" name="Picture 2" descr="Image result for document icon">
                <a:extLst>
                  <a:ext uri="{FF2B5EF4-FFF2-40B4-BE49-F238E27FC236}">
                    <a16:creationId xmlns:a16="http://schemas.microsoft.com/office/drawing/2014/main" id="{44CBF513-C318-EC44-BEF6-BC98C86992C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86293" y="3039060"/>
                <a:ext cx="572814" cy="5728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4" name="Picture 2" descr="Image result for document icon">
                <a:extLst>
                  <a:ext uri="{FF2B5EF4-FFF2-40B4-BE49-F238E27FC236}">
                    <a16:creationId xmlns:a16="http://schemas.microsoft.com/office/drawing/2014/main" id="{9D01F02B-625B-2443-99EA-3AD3D7D280E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626617" y="3039060"/>
                <a:ext cx="572814" cy="5728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E96CCD15-D977-6A42-8942-92354391F1B4}"/>
                </a:ext>
              </a:extLst>
            </p:cNvPr>
            <p:cNvSpPr/>
            <p:nvPr/>
          </p:nvSpPr>
          <p:spPr>
            <a:xfrm>
              <a:off x="2393494" y="2948152"/>
              <a:ext cx="3008243" cy="825575"/>
            </a:xfrm>
            <a:prstGeom prst="round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9118C446-5E79-ED40-B1D5-EFF6D424917F}"/>
              </a:ext>
            </a:extLst>
          </p:cNvPr>
          <p:cNvSpPr txBox="1"/>
          <p:nvPr/>
        </p:nvSpPr>
        <p:spPr>
          <a:xfrm>
            <a:off x="3777452" y="3760334"/>
            <a:ext cx="2197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coffee – 1000 Tweets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3121D31-6800-CB47-BDA8-C574D14E0A7A}"/>
              </a:ext>
            </a:extLst>
          </p:cNvPr>
          <p:cNvGrpSpPr/>
          <p:nvPr/>
        </p:nvGrpSpPr>
        <p:grpSpPr>
          <a:xfrm>
            <a:off x="3629432" y="4105279"/>
            <a:ext cx="3008243" cy="825575"/>
            <a:chOff x="2393494" y="2948152"/>
            <a:chExt cx="3008243" cy="825575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C1D7A597-15A4-EC4F-842E-A69F7F039E45}"/>
                </a:ext>
              </a:extLst>
            </p:cNvPr>
            <p:cNvGrpSpPr/>
            <p:nvPr/>
          </p:nvGrpSpPr>
          <p:grpSpPr>
            <a:xfrm>
              <a:off x="2511573" y="3074532"/>
              <a:ext cx="2736003" cy="572814"/>
              <a:chOff x="2538396" y="3039060"/>
              <a:chExt cx="2736003" cy="572814"/>
            </a:xfrm>
          </p:grpSpPr>
          <p:pic>
            <p:nvPicPr>
              <p:cNvPr id="29" name="Picture 2" descr="Image result for document icon">
                <a:extLst>
                  <a:ext uri="{FF2B5EF4-FFF2-40B4-BE49-F238E27FC236}">
                    <a16:creationId xmlns:a16="http://schemas.microsoft.com/office/drawing/2014/main" id="{34DCC1C9-56AC-EB41-985D-EAB5B213A61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66941" y="3039060"/>
                <a:ext cx="572814" cy="5728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" name="Picture 2" descr="Image result for document icon">
                <a:extLst>
                  <a:ext uri="{FF2B5EF4-FFF2-40B4-BE49-F238E27FC236}">
                    <a16:creationId xmlns:a16="http://schemas.microsoft.com/office/drawing/2014/main" id="{EEC1E4E9-2559-494A-BEAC-48C6AA41154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38396" y="3039060"/>
                <a:ext cx="572814" cy="5728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1" name="Picture 2" descr="Image result for document icon">
                <a:extLst>
                  <a:ext uri="{FF2B5EF4-FFF2-40B4-BE49-F238E27FC236}">
                    <a16:creationId xmlns:a16="http://schemas.microsoft.com/office/drawing/2014/main" id="{694535F2-502C-594D-9020-61FF4A57DB4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01585" y="3039060"/>
                <a:ext cx="572814" cy="5728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2" name="Picture 2" descr="Image result for document icon">
                <a:extLst>
                  <a:ext uri="{FF2B5EF4-FFF2-40B4-BE49-F238E27FC236}">
                    <a16:creationId xmlns:a16="http://schemas.microsoft.com/office/drawing/2014/main" id="{EA5BE3C3-951E-824D-9328-FE1462F982E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86293" y="3039060"/>
                <a:ext cx="572814" cy="5728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3" name="Picture 2" descr="Image result for document icon">
                <a:extLst>
                  <a:ext uri="{FF2B5EF4-FFF2-40B4-BE49-F238E27FC236}">
                    <a16:creationId xmlns:a16="http://schemas.microsoft.com/office/drawing/2014/main" id="{C0D32674-29D9-E745-95B3-8DDBBAA5A23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626617" y="3039060"/>
                <a:ext cx="572814" cy="5728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8" name="Rounded Rectangle 27">
              <a:extLst>
                <a:ext uri="{FF2B5EF4-FFF2-40B4-BE49-F238E27FC236}">
                  <a16:creationId xmlns:a16="http://schemas.microsoft.com/office/drawing/2014/main" id="{A30D9FE8-16C2-2F44-AAD3-0AF784AE2386}"/>
                </a:ext>
              </a:extLst>
            </p:cNvPr>
            <p:cNvSpPr/>
            <p:nvPr/>
          </p:nvSpPr>
          <p:spPr>
            <a:xfrm>
              <a:off x="2393494" y="2948152"/>
              <a:ext cx="3008243" cy="825575"/>
            </a:xfrm>
            <a:prstGeom prst="round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9792CF07-944B-3A4B-A5FB-19BD583BF3FB}"/>
              </a:ext>
            </a:extLst>
          </p:cNvPr>
          <p:cNvSpPr txBox="1"/>
          <p:nvPr/>
        </p:nvSpPr>
        <p:spPr>
          <a:xfrm>
            <a:off x="6662450" y="2605692"/>
            <a:ext cx="17748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txtLst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[[1]]$text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958E9A4-A84B-D04D-A838-D05E4D600D2F}"/>
              </a:ext>
            </a:extLst>
          </p:cNvPr>
          <p:cNvSpPr txBox="1"/>
          <p:nvPr/>
        </p:nvSpPr>
        <p:spPr>
          <a:xfrm>
            <a:off x="6662450" y="2937542"/>
            <a:ext cx="19736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txtLst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[[1]]$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doc_id</a:t>
            </a: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46CE4D7-D013-8B4A-A2F9-F2AC82C2639B}"/>
              </a:ext>
            </a:extLst>
          </p:cNvPr>
          <p:cNvSpPr txBox="1"/>
          <p:nvPr/>
        </p:nvSpPr>
        <p:spPr>
          <a:xfrm>
            <a:off x="6662450" y="3308515"/>
            <a:ext cx="16754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txtLst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[[1]][,2]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0FB6FDE-13D0-6148-AFE4-BF4937F50951}"/>
              </a:ext>
            </a:extLst>
          </p:cNvPr>
          <p:cNvSpPr txBox="1"/>
          <p:nvPr/>
        </p:nvSpPr>
        <p:spPr>
          <a:xfrm>
            <a:off x="6750996" y="4101650"/>
            <a:ext cx="17748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txtLst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[[2]]$text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E7C1366-00EF-6C4C-8B6C-253469148300}"/>
              </a:ext>
            </a:extLst>
          </p:cNvPr>
          <p:cNvSpPr txBox="1"/>
          <p:nvPr/>
        </p:nvSpPr>
        <p:spPr>
          <a:xfrm>
            <a:off x="6750996" y="4433500"/>
            <a:ext cx="19736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txtLst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[[2]]$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doc_id</a:t>
            </a: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B3315C0-8451-7E46-AD73-EED4AA50D0D8}"/>
              </a:ext>
            </a:extLst>
          </p:cNvPr>
          <p:cNvSpPr txBox="1"/>
          <p:nvPr/>
        </p:nvSpPr>
        <p:spPr>
          <a:xfrm>
            <a:off x="6750996" y="4804473"/>
            <a:ext cx="16754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txtLst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[[2]][,2]</a:t>
            </a:r>
          </a:p>
        </p:txBody>
      </p:sp>
    </p:spTree>
    <p:extLst>
      <p:ext uri="{BB962C8B-B14F-4D97-AF65-F5344CB8AC3E}">
        <p14:creationId xmlns:p14="http://schemas.microsoft.com/office/powerpoint/2010/main" val="8520661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1E1C17F-350C-F84E-8042-EC7EE0C015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1/29/23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7B23D8A-24A2-7F41-8009-A3EE670C78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640" y="365126"/>
            <a:ext cx="9082360" cy="591477"/>
          </a:xfrm>
        </p:spPr>
        <p:txBody>
          <a:bodyPr/>
          <a:lstStyle/>
          <a:p>
            <a:r>
              <a:rPr lang="en-US" sz="2800" dirty="0"/>
              <a:t>Loop through each element and apply the processing steps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654C98-0717-D044-8CFC-1D1A723801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4750F5-283F-DB46-A09D-30BA6F1733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E8CE02C-9EF2-7A41-91F6-ECB96C932A69}"/>
              </a:ext>
            </a:extLst>
          </p:cNvPr>
          <p:cNvSpPr/>
          <p:nvPr/>
        </p:nvSpPr>
        <p:spPr>
          <a:xfrm>
            <a:off x="61640" y="2168434"/>
            <a:ext cx="1301387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txtLst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CF91108-5F35-6149-B199-41DDFFCF47B5}"/>
              </a:ext>
            </a:extLst>
          </p:cNvPr>
          <p:cNvSpPr/>
          <p:nvPr/>
        </p:nvSpPr>
        <p:spPr>
          <a:xfrm>
            <a:off x="1363027" y="3015336"/>
            <a:ext cx="2266406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chardonnay.csv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38F636B-5BD3-CE41-BEB4-F10FC5907974}"/>
              </a:ext>
            </a:extLst>
          </p:cNvPr>
          <p:cNvSpPr/>
          <p:nvPr/>
        </p:nvSpPr>
        <p:spPr>
          <a:xfrm>
            <a:off x="1363026" y="4177485"/>
            <a:ext cx="2266406" cy="4572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coffee.csv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13" name="Elbow Connector 12">
            <a:extLst>
              <a:ext uri="{FF2B5EF4-FFF2-40B4-BE49-F238E27FC236}">
                <a16:creationId xmlns:a16="http://schemas.microsoft.com/office/drawing/2014/main" id="{1F63A65B-ED2E-8F4E-AC5D-852FF21F2EF4}"/>
              </a:ext>
            </a:extLst>
          </p:cNvPr>
          <p:cNvCxnSpPr>
            <a:stCxn id="8" idx="2"/>
            <a:endCxn id="9" idx="1"/>
          </p:cNvCxnSpPr>
          <p:nvPr/>
        </p:nvCxnSpPr>
        <p:spPr>
          <a:xfrm rot="16200000" flipH="1">
            <a:off x="728529" y="2609438"/>
            <a:ext cx="618302" cy="65069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F1344C7D-C6C9-5248-9745-631A6B23598C}"/>
              </a:ext>
            </a:extLst>
          </p:cNvPr>
          <p:cNvCxnSpPr>
            <a:cxnSpLocks/>
            <a:stCxn id="8" idx="2"/>
            <a:endCxn id="10" idx="1"/>
          </p:cNvCxnSpPr>
          <p:nvPr/>
        </p:nvCxnSpPr>
        <p:spPr>
          <a:xfrm rot="16200000" flipH="1">
            <a:off x="147455" y="3190513"/>
            <a:ext cx="1780451" cy="650692"/>
          </a:xfrm>
          <a:prstGeom prst="bentConnector2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13CA6F69-59CE-3140-9A5D-42AD56F418A6}"/>
              </a:ext>
            </a:extLst>
          </p:cNvPr>
          <p:cNvSpPr txBox="1"/>
          <p:nvPr/>
        </p:nvSpPr>
        <p:spPr>
          <a:xfrm>
            <a:off x="3629432" y="2932477"/>
            <a:ext cx="5514568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for(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in 1:length(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txtLst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)){</a:t>
            </a: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print(paste('working on',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, 'of', length(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txtLst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)))</a:t>
            </a: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tmp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&lt;- paste(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txtLst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[[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]]$text, collapse = ' ')</a:t>
            </a: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tmp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&lt;-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VCorpus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VectorSource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tmp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))</a:t>
            </a: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tmp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&lt;-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cleanCorpus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tmp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, stops)</a:t>
            </a: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tmp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&lt;-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sapply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tmp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, content)</a:t>
            </a: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txtLst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[[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]] &lt;-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tmp</a:t>
            </a: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2E765F2-4230-E44F-A7EE-6E0C3D583447}"/>
              </a:ext>
            </a:extLst>
          </p:cNvPr>
          <p:cNvSpPr txBox="1"/>
          <p:nvPr/>
        </p:nvSpPr>
        <p:spPr>
          <a:xfrm>
            <a:off x="3865463" y="2168434"/>
            <a:ext cx="5216897" cy="738664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>
                <a:solidFill>
                  <a:schemeClr val="bg1"/>
                </a:solidFill>
                <a:cs typeface="Consolas" panose="020B0609020204030204" pitchFamily="49" charset="0"/>
              </a:rPr>
              <a:t>i</a:t>
            </a:r>
            <a:r>
              <a:rPr lang="en-US" sz="1400" dirty="0">
                <a:solidFill>
                  <a:schemeClr val="bg1"/>
                </a:solidFill>
                <a:cs typeface="Consolas" panose="020B0609020204030204" pitchFamily="49" charset="0"/>
              </a:rPr>
              <a:t> &lt;- 1 the first time through…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  <a:cs typeface="Consolas" panose="020B0609020204030204" pitchFamily="49" charset="0"/>
              </a:rPr>
              <a:t>Referring to the first list data frame..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  <a:cs typeface="Consolas" panose="020B0609020204030204" pitchFamily="49" charset="0"/>
              </a:rPr>
              <a:t>Then 2 and so on</a:t>
            </a:r>
          </a:p>
        </p:txBody>
      </p:sp>
    </p:spTree>
    <p:extLst>
      <p:ext uri="{BB962C8B-B14F-4D97-AF65-F5344CB8AC3E}">
        <p14:creationId xmlns:p14="http://schemas.microsoft.com/office/powerpoint/2010/main" val="12643975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pPr/>
              <a:t>1/29/23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Manipulating multiple corpora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6" name="Picture 2" descr="Image result for document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0761" y="1682660"/>
            <a:ext cx="946096" cy="946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6306208" y="961242"/>
            <a:ext cx="26152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u="sng" dirty="0"/>
              <a:t>Combined/Collapsed </a:t>
            </a:r>
          </a:p>
          <a:p>
            <a:pPr algn="ctr"/>
            <a:r>
              <a:rPr lang="en-US" b="1" u="sng" dirty="0"/>
              <a:t>into a 2 document corpus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88146" y="1245022"/>
            <a:ext cx="2409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 err="1"/>
              <a:t>CorpusA</a:t>
            </a:r>
            <a:r>
              <a:rPr lang="en-US" b="1" u="sng" dirty="0"/>
              <a:t> – 1000 Tweets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-1" y="1599580"/>
            <a:ext cx="3008243" cy="825575"/>
            <a:chOff x="2393494" y="2948152"/>
            <a:chExt cx="3008243" cy="825575"/>
          </a:xfrm>
        </p:grpSpPr>
        <p:grpSp>
          <p:nvGrpSpPr>
            <p:cNvPr id="10" name="Group 9"/>
            <p:cNvGrpSpPr/>
            <p:nvPr/>
          </p:nvGrpSpPr>
          <p:grpSpPr>
            <a:xfrm>
              <a:off x="2511573" y="3074532"/>
              <a:ext cx="2736003" cy="572814"/>
              <a:chOff x="2538396" y="3039060"/>
              <a:chExt cx="2736003" cy="572814"/>
            </a:xfrm>
          </p:grpSpPr>
          <p:pic>
            <p:nvPicPr>
              <p:cNvPr id="12" name="Picture 2" descr="Image result for document icon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66941" y="3039060"/>
                <a:ext cx="572814" cy="5728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3" name="Picture 2" descr="Image result for document icon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38396" y="3039060"/>
                <a:ext cx="572814" cy="5728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4" name="Picture 2" descr="Image result for document icon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01585" y="3039060"/>
                <a:ext cx="572814" cy="5728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5" name="Picture 2" descr="Image result for document icon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86293" y="3039060"/>
                <a:ext cx="572814" cy="5728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6" name="Picture 2" descr="Image result for document icon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626617" y="3039060"/>
                <a:ext cx="572814" cy="5728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1" name="Rounded Rectangle 10"/>
            <p:cNvSpPr/>
            <p:nvPr/>
          </p:nvSpPr>
          <p:spPr>
            <a:xfrm>
              <a:off x="2393494" y="2948152"/>
              <a:ext cx="3008243" cy="825575"/>
            </a:xfrm>
            <a:prstGeom prst="round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292955" y="3187610"/>
            <a:ext cx="23995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 err="1"/>
              <a:t>CorpusB</a:t>
            </a:r>
            <a:r>
              <a:rPr lang="en-US" b="1" u="sng" dirty="0"/>
              <a:t> – 1000 Tweets</a:t>
            </a:r>
          </a:p>
        </p:txBody>
      </p:sp>
      <p:sp>
        <p:nvSpPr>
          <p:cNvPr id="27" name="Right Arrow 26"/>
          <p:cNvSpPr/>
          <p:nvPr/>
        </p:nvSpPr>
        <p:spPr>
          <a:xfrm>
            <a:off x="3151392" y="1647844"/>
            <a:ext cx="3058511" cy="693683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Clean &amp; Collapse</a:t>
            </a:r>
          </a:p>
        </p:txBody>
      </p:sp>
      <p:sp>
        <p:nvSpPr>
          <p:cNvPr id="28" name="Right Arrow 27"/>
          <p:cNvSpPr/>
          <p:nvPr/>
        </p:nvSpPr>
        <p:spPr>
          <a:xfrm>
            <a:off x="3124888" y="3567127"/>
            <a:ext cx="3058511" cy="693683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Clean &amp; Collapse</a:t>
            </a:r>
          </a:p>
        </p:txBody>
      </p:sp>
      <p:sp>
        <p:nvSpPr>
          <p:cNvPr id="29" name="Rounded Rectangle 28"/>
          <p:cNvSpPr/>
          <p:nvPr/>
        </p:nvSpPr>
        <p:spPr>
          <a:xfrm>
            <a:off x="6738823" y="1612599"/>
            <a:ext cx="1749972" cy="3038914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" descr="Image result for document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0761" y="3466909"/>
            <a:ext cx="946096" cy="946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EC3254C-1925-7F41-8A43-DBAC6D44A709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D7B3A5F-49B5-1648-A77E-C5C4D988FD47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Group 38">
            <a:extLst>
              <a:ext uri="{FF2B5EF4-FFF2-40B4-BE49-F238E27FC236}">
                <a16:creationId xmlns:a16="http://schemas.microsoft.com/office/drawing/2014/main" id="{D73FE44A-9F88-734F-8D23-FFB10CFA7D60}"/>
              </a:ext>
            </a:extLst>
          </p:cNvPr>
          <p:cNvGrpSpPr/>
          <p:nvPr/>
        </p:nvGrpSpPr>
        <p:grpSpPr>
          <a:xfrm>
            <a:off x="0" y="3527766"/>
            <a:ext cx="3008243" cy="825575"/>
            <a:chOff x="2393494" y="2948152"/>
            <a:chExt cx="3008243" cy="825575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67D4849A-1539-984E-9B85-8F70502119D9}"/>
                </a:ext>
              </a:extLst>
            </p:cNvPr>
            <p:cNvGrpSpPr/>
            <p:nvPr/>
          </p:nvGrpSpPr>
          <p:grpSpPr>
            <a:xfrm>
              <a:off x="2511573" y="3074532"/>
              <a:ext cx="2736003" cy="572814"/>
              <a:chOff x="2538396" y="3039060"/>
              <a:chExt cx="2736003" cy="572814"/>
            </a:xfrm>
          </p:grpSpPr>
          <p:pic>
            <p:nvPicPr>
              <p:cNvPr id="42" name="Picture 2" descr="Image result for document icon">
                <a:extLst>
                  <a:ext uri="{FF2B5EF4-FFF2-40B4-BE49-F238E27FC236}">
                    <a16:creationId xmlns:a16="http://schemas.microsoft.com/office/drawing/2014/main" id="{E8F73898-D105-984F-A07C-C1875831E91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66941" y="3039060"/>
                <a:ext cx="572814" cy="5728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3" name="Picture 2" descr="Image result for document icon">
                <a:extLst>
                  <a:ext uri="{FF2B5EF4-FFF2-40B4-BE49-F238E27FC236}">
                    <a16:creationId xmlns:a16="http://schemas.microsoft.com/office/drawing/2014/main" id="{EFB51C31-6582-6C48-ADE8-54D7BE0C1CE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38396" y="3039060"/>
                <a:ext cx="572814" cy="5728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4" name="Picture 2" descr="Image result for document icon">
                <a:extLst>
                  <a:ext uri="{FF2B5EF4-FFF2-40B4-BE49-F238E27FC236}">
                    <a16:creationId xmlns:a16="http://schemas.microsoft.com/office/drawing/2014/main" id="{0C71A069-BF77-AC46-ACFD-392DA1ED371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01585" y="3039060"/>
                <a:ext cx="572814" cy="5728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5" name="Picture 2" descr="Image result for document icon">
                <a:extLst>
                  <a:ext uri="{FF2B5EF4-FFF2-40B4-BE49-F238E27FC236}">
                    <a16:creationId xmlns:a16="http://schemas.microsoft.com/office/drawing/2014/main" id="{13C7D2AF-2006-AC47-87B0-02A4E90D693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86293" y="3039060"/>
                <a:ext cx="572814" cy="5728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6" name="Picture 2" descr="Image result for document icon">
                <a:extLst>
                  <a:ext uri="{FF2B5EF4-FFF2-40B4-BE49-F238E27FC236}">
                    <a16:creationId xmlns:a16="http://schemas.microsoft.com/office/drawing/2014/main" id="{C95E6A5F-5399-AA49-B02B-E59FEA5E1A2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626617" y="3039060"/>
                <a:ext cx="572814" cy="5728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41" name="Rounded Rectangle 40">
              <a:extLst>
                <a:ext uri="{FF2B5EF4-FFF2-40B4-BE49-F238E27FC236}">
                  <a16:creationId xmlns:a16="http://schemas.microsoft.com/office/drawing/2014/main" id="{71EDE7D1-6797-9149-A68F-D69F9135976A}"/>
                </a:ext>
              </a:extLst>
            </p:cNvPr>
            <p:cNvSpPr/>
            <p:nvPr/>
          </p:nvSpPr>
          <p:spPr>
            <a:xfrm>
              <a:off x="2393494" y="2948152"/>
              <a:ext cx="3008243" cy="825575"/>
            </a:xfrm>
            <a:prstGeom prst="round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A8CE1D7E-F7B7-1346-856F-966F0B0F0274}"/>
              </a:ext>
            </a:extLst>
          </p:cNvPr>
          <p:cNvSpPr/>
          <p:nvPr/>
        </p:nvSpPr>
        <p:spPr>
          <a:xfrm>
            <a:off x="288146" y="5493211"/>
            <a:ext cx="8398654" cy="646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When you collapse, all the information for a subject is considered one document.</a:t>
            </a:r>
          </a:p>
        </p:txBody>
      </p:sp>
    </p:spTree>
    <p:extLst>
      <p:ext uri="{BB962C8B-B14F-4D97-AF65-F5344CB8AC3E}">
        <p14:creationId xmlns:p14="http://schemas.microsoft.com/office/powerpoint/2010/main" val="13569238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pPr/>
              <a:t>1/29/23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Manipulating multiple corpora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6" name="Picture 2" descr="Image result for document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3560" y="1682660"/>
            <a:ext cx="946096" cy="946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7463651" y="1864431"/>
            <a:ext cx="10804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u="sng" dirty="0"/>
              <a:t>Everything known about Chardonnay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88146" y="1245022"/>
            <a:ext cx="2729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chardonnay – 1000 Tweets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-1" y="1599580"/>
            <a:ext cx="3008243" cy="825575"/>
            <a:chOff x="2393494" y="2948152"/>
            <a:chExt cx="3008243" cy="825575"/>
          </a:xfrm>
        </p:grpSpPr>
        <p:grpSp>
          <p:nvGrpSpPr>
            <p:cNvPr id="10" name="Group 9"/>
            <p:cNvGrpSpPr/>
            <p:nvPr/>
          </p:nvGrpSpPr>
          <p:grpSpPr>
            <a:xfrm>
              <a:off x="2511573" y="3074532"/>
              <a:ext cx="2736003" cy="572814"/>
              <a:chOff x="2538396" y="3039060"/>
              <a:chExt cx="2736003" cy="572814"/>
            </a:xfrm>
          </p:grpSpPr>
          <p:pic>
            <p:nvPicPr>
              <p:cNvPr id="12" name="Picture 2" descr="Image result for document icon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66941" y="3039060"/>
                <a:ext cx="572814" cy="5728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3" name="Picture 2" descr="Image result for document icon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38396" y="3039060"/>
                <a:ext cx="572814" cy="5728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4" name="Picture 2" descr="Image result for document icon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01585" y="3039060"/>
                <a:ext cx="572814" cy="5728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5" name="Picture 2" descr="Image result for document icon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86293" y="3039060"/>
                <a:ext cx="572814" cy="5728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6" name="Picture 2" descr="Image result for document icon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626617" y="3039060"/>
                <a:ext cx="572814" cy="5728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1" name="Rounded Rectangle 10"/>
            <p:cNvSpPr/>
            <p:nvPr/>
          </p:nvSpPr>
          <p:spPr>
            <a:xfrm>
              <a:off x="2393494" y="2948152"/>
              <a:ext cx="3008243" cy="825575"/>
            </a:xfrm>
            <a:prstGeom prst="round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292955" y="3187610"/>
            <a:ext cx="20404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beer – 1000 Tweets</a:t>
            </a:r>
          </a:p>
        </p:txBody>
      </p:sp>
      <p:sp>
        <p:nvSpPr>
          <p:cNvPr id="27" name="Right Arrow 26"/>
          <p:cNvSpPr/>
          <p:nvPr/>
        </p:nvSpPr>
        <p:spPr>
          <a:xfrm>
            <a:off x="3151392" y="1647844"/>
            <a:ext cx="3058511" cy="693683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Clean &amp; Collapse</a:t>
            </a:r>
          </a:p>
        </p:txBody>
      </p:sp>
      <p:sp>
        <p:nvSpPr>
          <p:cNvPr id="28" name="Right Arrow 27"/>
          <p:cNvSpPr/>
          <p:nvPr/>
        </p:nvSpPr>
        <p:spPr>
          <a:xfrm>
            <a:off x="3124888" y="3567127"/>
            <a:ext cx="3058511" cy="693683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Clean &amp; Collapse</a:t>
            </a:r>
          </a:p>
        </p:txBody>
      </p:sp>
      <p:sp>
        <p:nvSpPr>
          <p:cNvPr id="29" name="Rounded Rectangle 28"/>
          <p:cNvSpPr/>
          <p:nvPr/>
        </p:nvSpPr>
        <p:spPr>
          <a:xfrm>
            <a:off x="6738823" y="1612599"/>
            <a:ext cx="1749972" cy="3038914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" descr="Image result for document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5053" y="3486135"/>
            <a:ext cx="946096" cy="946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EC3254C-1925-7F41-8A43-DBAC6D44A709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D7B3A5F-49B5-1648-A77E-C5C4D988FD47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Group 38">
            <a:extLst>
              <a:ext uri="{FF2B5EF4-FFF2-40B4-BE49-F238E27FC236}">
                <a16:creationId xmlns:a16="http://schemas.microsoft.com/office/drawing/2014/main" id="{D73FE44A-9F88-734F-8D23-FFB10CFA7D60}"/>
              </a:ext>
            </a:extLst>
          </p:cNvPr>
          <p:cNvGrpSpPr/>
          <p:nvPr/>
        </p:nvGrpSpPr>
        <p:grpSpPr>
          <a:xfrm>
            <a:off x="0" y="3527766"/>
            <a:ext cx="3008243" cy="825575"/>
            <a:chOff x="2393494" y="2948152"/>
            <a:chExt cx="3008243" cy="825575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67D4849A-1539-984E-9B85-8F70502119D9}"/>
                </a:ext>
              </a:extLst>
            </p:cNvPr>
            <p:cNvGrpSpPr/>
            <p:nvPr/>
          </p:nvGrpSpPr>
          <p:grpSpPr>
            <a:xfrm>
              <a:off x="2511573" y="3074532"/>
              <a:ext cx="2736003" cy="572814"/>
              <a:chOff x="2538396" y="3039060"/>
              <a:chExt cx="2736003" cy="572814"/>
            </a:xfrm>
          </p:grpSpPr>
          <p:pic>
            <p:nvPicPr>
              <p:cNvPr id="42" name="Picture 2" descr="Image result for document icon">
                <a:extLst>
                  <a:ext uri="{FF2B5EF4-FFF2-40B4-BE49-F238E27FC236}">
                    <a16:creationId xmlns:a16="http://schemas.microsoft.com/office/drawing/2014/main" id="{E8F73898-D105-984F-A07C-C1875831E91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66941" y="3039060"/>
                <a:ext cx="572814" cy="5728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3" name="Picture 2" descr="Image result for document icon">
                <a:extLst>
                  <a:ext uri="{FF2B5EF4-FFF2-40B4-BE49-F238E27FC236}">
                    <a16:creationId xmlns:a16="http://schemas.microsoft.com/office/drawing/2014/main" id="{EFB51C31-6582-6C48-ADE8-54D7BE0C1CE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38396" y="3039060"/>
                <a:ext cx="572814" cy="5728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4" name="Picture 2" descr="Image result for document icon">
                <a:extLst>
                  <a:ext uri="{FF2B5EF4-FFF2-40B4-BE49-F238E27FC236}">
                    <a16:creationId xmlns:a16="http://schemas.microsoft.com/office/drawing/2014/main" id="{0C71A069-BF77-AC46-ACFD-392DA1ED371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01585" y="3039060"/>
                <a:ext cx="572814" cy="5728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5" name="Picture 2" descr="Image result for document icon">
                <a:extLst>
                  <a:ext uri="{FF2B5EF4-FFF2-40B4-BE49-F238E27FC236}">
                    <a16:creationId xmlns:a16="http://schemas.microsoft.com/office/drawing/2014/main" id="{13C7D2AF-2006-AC47-87B0-02A4E90D693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86293" y="3039060"/>
                <a:ext cx="572814" cy="5728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6" name="Picture 2" descr="Image result for document icon">
                <a:extLst>
                  <a:ext uri="{FF2B5EF4-FFF2-40B4-BE49-F238E27FC236}">
                    <a16:creationId xmlns:a16="http://schemas.microsoft.com/office/drawing/2014/main" id="{C95E6A5F-5399-AA49-B02B-E59FEA5E1A2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626617" y="3039060"/>
                <a:ext cx="572814" cy="5728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41" name="Rounded Rectangle 40">
              <a:extLst>
                <a:ext uri="{FF2B5EF4-FFF2-40B4-BE49-F238E27FC236}">
                  <a16:creationId xmlns:a16="http://schemas.microsoft.com/office/drawing/2014/main" id="{71EDE7D1-6797-9149-A68F-D69F9135976A}"/>
                </a:ext>
              </a:extLst>
            </p:cNvPr>
            <p:cNvSpPr/>
            <p:nvPr/>
          </p:nvSpPr>
          <p:spPr>
            <a:xfrm>
              <a:off x="2393494" y="2948152"/>
              <a:ext cx="3008243" cy="825575"/>
            </a:xfrm>
            <a:prstGeom prst="round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A8CE1D7E-F7B7-1346-856F-966F0B0F0274}"/>
              </a:ext>
            </a:extLst>
          </p:cNvPr>
          <p:cNvSpPr/>
          <p:nvPr/>
        </p:nvSpPr>
        <p:spPr>
          <a:xfrm>
            <a:off x="288146" y="5493211"/>
            <a:ext cx="8398654" cy="646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 now have 2 documents, not 2000.  Document 1 is everything we know about chardonnay and document 2 is everything we know about beer.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C9C7D55-EE49-EF49-8AB6-26BB4A3BE7F2}"/>
              </a:ext>
            </a:extLst>
          </p:cNvPr>
          <p:cNvSpPr txBox="1"/>
          <p:nvPr/>
        </p:nvSpPr>
        <p:spPr>
          <a:xfrm>
            <a:off x="7452158" y="3667906"/>
            <a:ext cx="10804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u="sng" dirty="0"/>
              <a:t>Everything known about Beer</a:t>
            </a:r>
          </a:p>
        </p:txBody>
      </p:sp>
    </p:spTree>
    <p:extLst>
      <p:ext uri="{BB962C8B-B14F-4D97-AF65-F5344CB8AC3E}">
        <p14:creationId xmlns:p14="http://schemas.microsoft.com/office/powerpoint/2010/main" val="38561995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pPr/>
              <a:t>1/29/23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new WC will examine inner and disjoins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19</a:t>
            </a:fld>
            <a:endParaRPr lang="en-US"/>
          </a:p>
        </p:txBody>
      </p:sp>
      <p:grpSp>
        <p:nvGrpSpPr>
          <p:cNvPr id="13" name="Group 12"/>
          <p:cNvGrpSpPr/>
          <p:nvPr/>
        </p:nvGrpSpPr>
        <p:grpSpPr>
          <a:xfrm>
            <a:off x="2799259" y="2281575"/>
            <a:ext cx="3545483" cy="2294850"/>
            <a:chOff x="4469945" y="1539730"/>
            <a:chExt cx="3545483" cy="2294850"/>
          </a:xfrm>
        </p:grpSpPr>
        <p:sp>
          <p:nvSpPr>
            <p:cNvPr id="9" name="Oval 8"/>
            <p:cNvSpPr/>
            <p:nvPr/>
          </p:nvSpPr>
          <p:spPr>
            <a:xfrm>
              <a:off x="4469945" y="1539730"/>
              <a:ext cx="2294850" cy="2294850"/>
            </a:xfrm>
            <a:prstGeom prst="ellipse">
              <a:avLst/>
            </a:prstGeom>
            <a:noFill/>
            <a:ln>
              <a:solidFill>
                <a:srgbClr val="FFC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 sz="1800" kern="1200" dirty="0">
                <a:solidFill>
                  <a:prstClr val="white"/>
                </a:solidFill>
                <a:latin typeface="Arial Unicode MS" panose="020B0604020202020204" pitchFamily="34" charset="-128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5720578" y="1539730"/>
              <a:ext cx="2294850" cy="2294850"/>
            </a:xfrm>
            <a:prstGeom prst="ellipse">
              <a:avLst/>
            </a:prstGeom>
            <a:noFill/>
            <a:ln>
              <a:solidFill>
                <a:srgbClr val="FFC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 sz="1800" kern="1200" dirty="0">
                <a:solidFill>
                  <a:prstClr val="white"/>
                </a:solidFill>
                <a:latin typeface="Arial Unicode MS" panose="020B0604020202020204" pitchFamily="34" charset="-128"/>
              </a:endParaRPr>
            </a:p>
          </p:txBody>
        </p:sp>
        <p:pic>
          <p:nvPicPr>
            <p:cNvPr id="11" name="Picture 2" descr="Image result for document icon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65271" y="2214107"/>
              <a:ext cx="946096" cy="9460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2" descr="Image result for document icon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04582" y="2214107"/>
              <a:ext cx="946096" cy="9460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908BD7F-74F5-FF4C-BC2E-26798FDC78EE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ABF0BB3-2992-974A-9F32-A64ED69B38EA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2637ECE0-3FA6-4C46-8696-995FF35B0E7C}"/>
              </a:ext>
            </a:extLst>
          </p:cNvPr>
          <p:cNvSpPr/>
          <p:nvPr/>
        </p:nvSpPr>
        <p:spPr>
          <a:xfrm>
            <a:off x="288146" y="5493211"/>
            <a:ext cx="8398654" cy="646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 collapses documents can be examined using set theory.  “inner join”, “outer join”</a:t>
            </a:r>
          </a:p>
        </p:txBody>
      </p:sp>
    </p:spTree>
    <p:extLst>
      <p:ext uri="{BB962C8B-B14F-4D97-AF65-F5344CB8AC3E}">
        <p14:creationId xmlns:p14="http://schemas.microsoft.com/office/powerpoint/2010/main" val="33717627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C246B7D1-453D-487B-B491-889C15C460F6}"/>
              </a:ext>
            </a:extLst>
          </p:cNvPr>
          <p:cNvSpPr/>
          <p:nvPr/>
        </p:nvSpPr>
        <p:spPr>
          <a:xfrm>
            <a:off x="512916" y="2025076"/>
            <a:ext cx="8118168" cy="3176852"/>
          </a:xfrm>
          <a:prstGeom prst="rect">
            <a:avLst/>
          </a:prstGeom>
          <a:solidFill>
            <a:schemeClr val="bg1"/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900" tIns="88900" rIns="88900" bIns="88900" rtlCol="0" anchor="t" anchorCtr="0"/>
          <a:lstStyle/>
          <a:p>
            <a:pPr defTabSz="457200"/>
            <a:endParaRPr lang="en-US" sz="1000" dirty="0">
              <a:solidFill>
                <a:schemeClr val="tx2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C95F845-8979-407C-9F4E-6FBCB9476B2D}"/>
              </a:ext>
            </a:extLst>
          </p:cNvPr>
          <p:cNvSpPr/>
          <p:nvPr/>
        </p:nvSpPr>
        <p:spPr>
          <a:xfrm>
            <a:off x="512916" y="1656073"/>
            <a:ext cx="8118168" cy="365760"/>
          </a:xfrm>
          <a:prstGeom prst="rect">
            <a:avLst/>
          </a:prstGeom>
          <a:solidFill>
            <a:schemeClr val="accent3"/>
          </a:solidFill>
          <a:ln w="952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900" tIns="88900" rIns="88900" bIns="88900" rtlCol="0" anchor="ctr"/>
          <a:lstStyle/>
          <a:p>
            <a:r>
              <a:rPr lang="en-US" sz="1200" b="1" dirty="0">
                <a:solidFill>
                  <a:schemeClr val="bg1"/>
                </a:solidFill>
              </a:rPr>
              <a:t>“Text mining is so fun.  So do text mining!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pPr/>
              <a:t>1/29/23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Unigram Tokenization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9349F3-A8F2-4D17-B849-7F8115A13DC7}"/>
              </a:ext>
            </a:extLst>
          </p:cNvPr>
          <p:cNvSpPr txBox="1"/>
          <p:nvPr/>
        </p:nvSpPr>
        <p:spPr>
          <a:xfrm>
            <a:off x="440250" y="5196043"/>
            <a:ext cx="18902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sz="1200" i="1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*with common </a:t>
            </a:r>
            <a:r>
              <a:rPr lang="en-US" sz="1200" i="1" kern="1200" dirty="0" err="1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stopwords</a:t>
            </a:r>
            <a:endParaRPr lang="en-US" sz="1200" i="1" kern="1200" dirty="0">
              <a:solidFill>
                <a:prstClr val="black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52C3F10-AE75-4FEA-BD93-24F01EF1F0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9722" y="2513577"/>
            <a:ext cx="2644556" cy="183084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5A3EE36-0573-4214-8E8B-E9BD628BC999}"/>
              </a:ext>
            </a:extLst>
          </p:cNvPr>
          <p:cNvSpPr txBox="1"/>
          <p:nvPr/>
        </p:nvSpPr>
        <p:spPr>
          <a:xfrm>
            <a:off x="512380" y="1198603"/>
            <a:ext cx="8119241" cy="33855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1600" dirty="0">
                <a:solidFill>
                  <a:prstClr val="white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Thus far, we have performed unigram tokenization of terms.</a:t>
            </a:r>
            <a:endParaRPr lang="en-US" sz="1600" kern="1200" dirty="0">
              <a:solidFill>
                <a:prstClr val="white"/>
              </a:solidFill>
              <a:latin typeface="+mj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5EE2E8A-5825-E94E-BAF3-6B45FE58D5A2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9E0A8EA-FC60-D047-B731-CA4FB9098607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50447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pPr/>
              <a:t>1/29/23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tokens are in common?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767" y="1467972"/>
            <a:ext cx="3333750" cy="3248025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387135" y="1897263"/>
            <a:ext cx="2294850" cy="2294850"/>
          </a:xfrm>
          <a:prstGeom prst="ellipse">
            <a:avLst/>
          </a:prstGeom>
          <a:noFill/>
          <a:ln>
            <a:solidFill>
              <a:srgbClr val="FFC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1800" kern="1200" dirty="0">
              <a:solidFill>
                <a:prstClr val="white"/>
              </a:solidFill>
              <a:latin typeface="Arial Unicode MS" panose="020B0604020202020204" pitchFamily="34" charset="-128"/>
            </a:endParaRPr>
          </a:p>
        </p:txBody>
      </p:sp>
      <p:sp>
        <p:nvSpPr>
          <p:cNvPr id="9" name="Oval 8"/>
          <p:cNvSpPr/>
          <p:nvPr/>
        </p:nvSpPr>
        <p:spPr>
          <a:xfrm>
            <a:off x="1637768" y="1897263"/>
            <a:ext cx="2294850" cy="2294850"/>
          </a:xfrm>
          <a:prstGeom prst="ellipse">
            <a:avLst/>
          </a:prstGeom>
          <a:noFill/>
          <a:ln>
            <a:solidFill>
              <a:srgbClr val="FFC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1800" kern="1200" dirty="0">
              <a:solidFill>
                <a:prstClr val="white"/>
              </a:solidFill>
              <a:latin typeface="Arial Unicode MS" panose="020B0604020202020204" pitchFamily="34" charset="-128"/>
            </a:endParaRPr>
          </a:p>
        </p:txBody>
      </p:sp>
      <p:pic>
        <p:nvPicPr>
          <p:cNvPr id="10" name="Picture 2" descr="Image result for document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461" y="2571640"/>
            <a:ext cx="946096" cy="946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Image result for document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1772" y="2571640"/>
            <a:ext cx="946096" cy="946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Freeform 13"/>
          <p:cNvSpPr/>
          <p:nvPr/>
        </p:nvSpPr>
        <p:spPr>
          <a:xfrm>
            <a:off x="1648279" y="2093884"/>
            <a:ext cx="1044217" cy="1922633"/>
          </a:xfrm>
          <a:custGeom>
            <a:avLst/>
            <a:gdLst>
              <a:gd name="connsiteX0" fmla="*/ 522109 w 1044217"/>
              <a:gd name="connsiteY0" fmla="*/ 0 h 1922633"/>
              <a:gd name="connsiteX1" fmla="*/ 538328 w 1044217"/>
              <a:gd name="connsiteY1" fmla="*/ 9853 h 1922633"/>
              <a:gd name="connsiteX2" fmla="*/ 1044217 w 1044217"/>
              <a:gd name="connsiteY2" fmla="*/ 961316 h 1922633"/>
              <a:gd name="connsiteX3" fmla="*/ 538328 w 1044217"/>
              <a:gd name="connsiteY3" fmla="*/ 1912779 h 1922633"/>
              <a:gd name="connsiteX4" fmla="*/ 522109 w 1044217"/>
              <a:gd name="connsiteY4" fmla="*/ 1922633 h 1922633"/>
              <a:gd name="connsiteX5" fmla="*/ 505889 w 1044217"/>
              <a:gd name="connsiteY5" fmla="*/ 1912779 h 1922633"/>
              <a:gd name="connsiteX6" fmla="*/ 0 w 1044217"/>
              <a:gd name="connsiteY6" fmla="*/ 961316 h 1922633"/>
              <a:gd name="connsiteX7" fmla="*/ 505889 w 1044217"/>
              <a:gd name="connsiteY7" fmla="*/ 9853 h 1922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44217" h="1922633">
                <a:moveTo>
                  <a:pt x="522109" y="0"/>
                </a:moveTo>
                <a:lnTo>
                  <a:pt x="538328" y="9853"/>
                </a:lnTo>
                <a:cubicBezTo>
                  <a:pt x="843545" y="216054"/>
                  <a:pt x="1044217" y="565251"/>
                  <a:pt x="1044217" y="961316"/>
                </a:cubicBezTo>
                <a:cubicBezTo>
                  <a:pt x="1044217" y="1357382"/>
                  <a:pt x="843545" y="1706578"/>
                  <a:pt x="538328" y="1912779"/>
                </a:cubicBezTo>
                <a:lnTo>
                  <a:pt x="522109" y="1922633"/>
                </a:lnTo>
                <a:lnTo>
                  <a:pt x="505889" y="1912779"/>
                </a:lnTo>
                <a:cubicBezTo>
                  <a:pt x="200672" y="1706578"/>
                  <a:pt x="0" y="1357382"/>
                  <a:pt x="0" y="961316"/>
                </a:cubicBezTo>
                <a:cubicBezTo>
                  <a:pt x="0" y="565251"/>
                  <a:pt x="200672" y="216054"/>
                  <a:pt x="505889" y="9853"/>
                </a:cubicBezTo>
                <a:close/>
              </a:path>
            </a:pathLst>
          </a:custGeom>
          <a:solidFill>
            <a:srgbClr val="FFC000"/>
          </a:solidFill>
          <a:ln>
            <a:solidFill>
              <a:srgbClr val="FFC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457200"/>
            <a:endParaRPr lang="en-US" sz="1800" kern="1200" dirty="0">
              <a:solidFill>
                <a:prstClr val="white"/>
              </a:solidFill>
              <a:latin typeface="Arial Unicode MS" panose="020B0604020202020204" pitchFamily="34" charset="-128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ED387FF-F19C-0344-A809-8F897502B9CF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067D0F9-68E8-9647-8022-E9DE7BB17D40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16625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E6FFA28-2AFC-46BA-97EC-72EA43A5FC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pPr/>
              <a:t>1/29/23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A28C5AC-3677-4E2E-BC72-2BFCF0C6A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Lets make some improved word clouds</a:t>
            </a:r>
            <a:endParaRPr lang="en-US" dirty="0"/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53F5E589-703C-43D9-B204-17A2B658FC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2D24EB-6B7F-42DA-A05B-461AF5085D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F8E680-27F4-40BF-A3FC-AF16D46EC879}"/>
              </a:ext>
            </a:extLst>
          </p:cNvPr>
          <p:cNvSpPr txBox="1"/>
          <p:nvPr/>
        </p:nvSpPr>
        <p:spPr>
          <a:xfrm>
            <a:off x="660181" y="1699846"/>
            <a:ext cx="36311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C_CommonalityCloud.R</a:t>
            </a:r>
            <a:endParaRPr lang="en-US" sz="2800" dirty="0"/>
          </a:p>
        </p:txBody>
      </p:sp>
      <p:pic>
        <p:nvPicPr>
          <p:cNvPr id="12290" name="Picture 2" descr="Image result for nlp  meme">
            <a:extLst>
              <a:ext uri="{FF2B5EF4-FFF2-40B4-BE49-F238E27FC236}">
                <a16:creationId xmlns:a16="http://schemas.microsoft.com/office/drawing/2014/main" id="{E084A14F-187D-4780-97E6-5521F3FF95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130" y="2269741"/>
            <a:ext cx="3296172" cy="3296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E7705FF-846C-5140-9872-5D036398A8A8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068F6EE-46D3-9843-8C17-434EF07721CC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54329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pPr/>
              <a:t>1/29/23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89185" y="97108"/>
            <a:ext cx="8734097" cy="591477"/>
          </a:xfrm>
        </p:spPr>
        <p:txBody>
          <a:bodyPr/>
          <a:lstStyle/>
          <a:p>
            <a:r>
              <a:rPr lang="en-US" dirty="0"/>
              <a:t>Introducing TF-IDF Term Frequency Inverse Document Frequency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A3EE36-0573-4214-8E8B-E9BD628BC999}"/>
              </a:ext>
            </a:extLst>
          </p:cNvPr>
          <p:cNvSpPr txBox="1"/>
          <p:nvPr/>
        </p:nvSpPr>
        <p:spPr>
          <a:xfrm>
            <a:off x="157656" y="1129855"/>
            <a:ext cx="8828688" cy="58477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1600" dirty="0">
                <a:solidFill>
                  <a:prstClr val="white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So far, you have used simple term frequency to identify informative words. </a:t>
            </a:r>
            <a:r>
              <a:rPr lang="en-US" sz="1600" dirty="0">
                <a:solidFill>
                  <a:prstClr val="white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Chardonnay is highly frequent in the tweets, but since it appears in all documents it isn’t informative.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275666" y="1749966"/>
            <a:ext cx="459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Term frequency * inverse-document-frequency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08994" y="2827276"/>
            <a:ext cx="25697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a term appears often, it must be important to the corpus.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614042" y="2827276"/>
            <a:ext cx="29534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But, if a term appear in many documents, it can’t be distinctive or informative</a:t>
            </a:r>
          </a:p>
        </p:txBody>
      </p:sp>
      <p:sp>
        <p:nvSpPr>
          <p:cNvPr id="18" name="Up Arrow 17"/>
          <p:cNvSpPr/>
          <p:nvPr/>
        </p:nvSpPr>
        <p:spPr>
          <a:xfrm>
            <a:off x="1939158" y="3678614"/>
            <a:ext cx="457200" cy="1103586"/>
          </a:xfrm>
          <a:prstGeom prst="up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/>
          <p:cNvCxnSpPr>
            <a:endCxn id="11" idx="0"/>
          </p:cNvCxnSpPr>
          <p:nvPr/>
        </p:nvCxnSpPr>
        <p:spPr>
          <a:xfrm flipH="1">
            <a:off x="2293884" y="2159869"/>
            <a:ext cx="843454" cy="6674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Up Arrow 20"/>
          <p:cNvSpPr/>
          <p:nvPr/>
        </p:nvSpPr>
        <p:spPr>
          <a:xfrm flipV="1">
            <a:off x="5764923" y="3678614"/>
            <a:ext cx="457200" cy="1103586"/>
          </a:xfrm>
          <a:prstGeom prst="up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/>
          <p:cNvCxnSpPr>
            <a:endCxn id="15" idx="0"/>
          </p:cNvCxnSpPr>
          <p:nvPr/>
        </p:nvCxnSpPr>
        <p:spPr>
          <a:xfrm>
            <a:off x="5376041" y="2081042"/>
            <a:ext cx="714704" cy="7462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1702677" y="4411717"/>
            <a:ext cx="10256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Increasing</a:t>
            </a:r>
          </a:p>
          <a:p>
            <a:pPr algn="ctr"/>
            <a:r>
              <a:rPr lang="en-US" sz="1400" dirty="0"/>
              <a:t>importance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512677" y="4411717"/>
            <a:ext cx="10256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Offsetting</a:t>
            </a:r>
          </a:p>
          <a:p>
            <a:r>
              <a:rPr lang="en-US" sz="1400" dirty="0"/>
              <a:t>importance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89FC4BD-A0F1-B04C-A4FB-AE92762E02B8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209444C-52BF-B743-9D9D-830988D158E8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7624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5" grpId="0"/>
      <p:bldP spid="18" grpId="0" animBg="1"/>
      <p:bldP spid="21" grpId="0" animBg="1"/>
      <p:bldP spid="24" grpId="0"/>
      <p:bldP spid="2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pPr/>
              <a:t>1/29/23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TF of TF-IDF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5A3EE36-0573-4214-8E8B-E9BD628BC999}"/>
              </a:ext>
            </a:extLst>
          </p:cNvPr>
          <p:cNvSpPr txBox="1"/>
          <p:nvPr/>
        </p:nvSpPr>
        <p:spPr>
          <a:xfrm>
            <a:off x="157656" y="1209147"/>
            <a:ext cx="8828688" cy="58477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1600" dirty="0">
                <a:solidFill>
                  <a:prstClr val="white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Term Frequency isn’t just a count.  It is normalized because unique  terms will naturally increase the longer the document.</a:t>
            </a:r>
            <a:endParaRPr lang="en-US" sz="1600" kern="1200" dirty="0">
              <a:solidFill>
                <a:prstClr val="white"/>
              </a:solidFill>
              <a:latin typeface="+mj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73941" y="2932378"/>
            <a:ext cx="75961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i="1" dirty="0"/>
              <a:t>Term frequency = Term Occurrence / total unique terms in a document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CD42AD2-9023-E446-9F24-C7B709323490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EB9E91A-EF9D-4B42-ABB9-60053F0CB9DA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70929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pPr/>
              <a:t>1/29/23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Inverse Document Frequency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5A3EE36-0573-4214-8E8B-E9BD628BC999}"/>
              </a:ext>
            </a:extLst>
          </p:cNvPr>
          <p:cNvSpPr txBox="1"/>
          <p:nvPr/>
        </p:nvSpPr>
        <p:spPr>
          <a:xfrm>
            <a:off x="157656" y="1262156"/>
            <a:ext cx="8828688" cy="33855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1600" dirty="0">
                <a:solidFill>
                  <a:prstClr val="white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IDF is the natural log of total documents divided by the number of documents containing a specific token.</a:t>
            </a:r>
            <a:endParaRPr lang="en-US" sz="1600" kern="1200" dirty="0">
              <a:solidFill>
                <a:prstClr val="white"/>
              </a:solidFill>
              <a:latin typeface="+mj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37256" y="2932378"/>
            <a:ext cx="866948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i="1" dirty="0"/>
              <a:t>Inverse Document Frequency = </a:t>
            </a:r>
          </a:p>
          <a:p>
            <a:r>
              <a:rPr lang="en-US" sz="2000" b="1" i="1" dirty="0"/>
              <a:t>	log(total documents in corpus) / number of documents with term in it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C85DD30-A42D-CD46-A153-646C0EDE7ECA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5638C52-1BCD-DA4F-95A4-C58C2A40532F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39099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pPr/>
              <a:t>1/29/23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Original Term Frequency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585221" y="3059668"/>
            <a:ext cx="597355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In 1000 documents suppose token “coffee” occurs 1000 times</a:t>
            </a:r>
            <a:endParaRPr lang="en-US" sz="2400" b="1" i="1" dirty="0"/>
          </a:p>
          <a:p>
            <a:pPr algn="ctr"/>
            <a:r>
              <a:rPr lang="en-US" sz="2400" b="1" i="1" dirty="0"/>
              <a:t>TF = 1000 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576A44B-07B6-EF4C-9CC2-21E5F961E314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2350BD2-33E4-094D-8AB5-70C60415B4CF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34288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pPr/>
              <a:t>1/29/23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TF-IDF Simple Example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14856" y="1623849"/>
            <a:ext cx="785727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 1000 documents each of 10 words suppose token “coffee” occurs 1000 times</a:t>
            </a:r>
            <a:endParaRPr lang="en-US" sz="2400" b="1" i="1" dirty="0"/>
          </a:p>
          <a:p>
            <a:r>
              <a:rPr lang="en-US" sz="2400" b="1" i="1" dirty="0"/>
              <a:t>TF = 1000 </a:t>
            </a:r>
            <a:r>
              <a:rPr lang="en-US" sz="2400" b="1" i="1" dirty="0">
                <a:solidFill>
                  <a:srgbClr val="FF0000"/>
                </a:solidFill>
              </a:rPr>
              <a:t>/ 10 </a:t>
            </a:r>
            <a:r>
              <a:rPr lang="en-US" sz="1600" i="1" dirty="0"/>
              <a:t>#normalizes to doc length</a:t>
            </a:r>
          </a:p>
          <a:p>
            <a:r>
              <a:rPr lang="en-US" sz="2400" b="1" i="1" dirty="0"/>
              <a:t>TF = 100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14856" y="2993952"/>
            <a:ext cx="299953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/>
              <a:t>IDF = log(1000) / 1000</a:t>
            </a:r>
          </a:p>
          <a:p>
            <a:r>
              <a:rPr lang="en-US" sz="2400" b="1" i="1" dirty="0"/>
              <a:t>IDF = 6.90 /1000</a:t>
            </a:r>
          </a:p>
          <a:p>
            <a:r>
              <a:rPr lang="en-US" sz="2400" b="1" i="1" dirty="0"/>
              <a:t>IDF = .0069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14856" y="4456387"/>
            <a:ext cx="288091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/>
              <a:t>TF-IDF  = 100 * .0069 </a:t>
            </a:r>
          </a:p>
          <a:p>
            <a:r>
              <a:rPr lang="en-US" sz="2400" b="1" i="1" dirty="0"/>
              <a:t>TF-IDF = .69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A3EE36-0573-4214-8E8B-E9BD628BC999}"/>
              </a:ext>
            </a:extLst>
          </p:cNvPr>
          <p:cNvSpPr txBox="1"/>
          <p:nvPr/>
        </p:nvSpPr>
        <p:spPr>
          <a:xfrm>
            <a:off x="63063" y="1227885"/>
            <a:ext cx="9017875" cy="33855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1600" dirty="0">
                <a:solidFill>
                  <a:prstClr val="white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Coffee TF = 1000  will look VERY important but  TFIDF = 0.69 will correctly have minimal impact for analysis. </a:t>
            </a:r>
            <a:endParaRPr lang="en-US" sz="1600" kern="1200" dirty="0">
              <a:solidFill>
                <a:prstClr val="white"/>
              </a:solidFill>
              <a:latin typeface="+mj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218385" y="3846787"/>
            <a:ext cx="3153104" cy="72521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*Caveat – the results in R are normalized/scaled by default.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C00257F-1559-C042-A430-86C2244CE06D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4098380-42B6-B848-9E2E-14946809B895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5373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0" grpId="0" animBg="1"/>
      <p:bldP spid="8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pPr/>
              <a:t>1/29/23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Applying TF-IDF to a DTM/TDM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46B7D1-453D-487B-B491-889C15C460F6}"/>
              </a:ext>
            </a:extLst>
          </p:cNvPr>
          <p:cNvSpPr/>
          <p:nvPr/>
        </p:nvSpPr>
        <p:spPr>
          <a:xfrm>
            <a:off x="141891" y="1599398"/>
            <a:ext cx="8860219" cy="3855462"/>
          </a:xfrm>
          <a:prstGeom prst="rect">
            <a:avLst/>
          </a:prstGeom>
          <a:solidFill>
            <a:schemeClr val="bg1"/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900" tIns="88900" rIns="88900" bIns="88900" rtlCol="0" anchor="t" anchorCtr="0"/>
          <a:lstStyle/>
          <a:p>
            <a:pPr defTabSz="457200"/>
            <a:endParaRPr lang="en-US" sz="1000" dirty="0">
              <a:solidFill>
                <a:schemeClr val="tx2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C96FE2F-7E19-48CB-9942-7E78DB569A67}"/>
              </a:ext>
            </a:extLst>
          </p:cNvPr>
          <p:cNvSpPr/>
          <p:nvPr/>
        </p:nvSpPr>
        <p:spPr>
          <a:xfrm>
            <a:off x="254029" y="1703732"/>
            <a:ext cx="8633011" cy="230832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 defTabSz="4572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# Control </a:t>
            </a:r>
            <a:r>
              <a:rPr lang="en-US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Paramter</a:t>
            </a:r>
            <a:endParaRPr lang="en-US" dirty="0">
              <a:solidFill>
                <a:prstClr val="black"/>
              </a:solidFill>
              <a:latin typeface="Consolas" panose="020B0609020204030204" pitchFamily="49" charset="0"/>
              <a:ea typeface="Arial Unicode MS" panose="020B0604020202020204" pitchFamily="34" charset="-128"/>
              <a:cs typeface="Consolas" panose="020B0609020204030204" pitchFamily="49" charset="0"/>
            </a:endParaRPr>
          </a:p>
          <a:p>
            <a:pPr defTabSz="4572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ctrl      &lt;- list(weighting = </a:t>
            </a:r>
            <a:r>
              <a:rPr lang="en-US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weightTfIdf</a:t>
            </a:r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)</a:t>
            </a:r>
          </a:p>
          <a:p>
            <a:pPr defTabSz="457200"/>
            <a:endParaRPr lang="en-US" dirty="0">
              <a:solidFill>
                <a:prstClr val="black"/>
              </a:solidFill>
              <a:latin typeface="Consolas" panose="020B0609020204030204" pitchFamily="49" charset="0"/>
              <a:ea typeface="Arial Unicode MS" panose="020B0604020202020204" pitchFamily="34" charset="-128"/>
              <a:cs typeface="Consolas" panose="020B0609020204030204" pitchFamily="49" charset="0"/>
            </a:endParaRPr>
          </a:p>
          <a:p>
            <a:pPr defTabSz="4572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# Apply in TDM/DTM construction</a:t>
            </a:r>
          </a:p>
          <a:p>
            <a:pPr defTabSz="457200"/>
            <a:r>
              <a:rPr lang="en-US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drinkTDM</a:t>
            </a:r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&lt;- </a:t>
            </a:r>
            <a:r>
              <a:rPr lang="en-US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TermDocumentMatrix</a:t>
            </a:r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(</a:t>
            </a:r>
            <a:r>
              <a:rPr lang="en-US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allDrinks</a:t>
            </a:r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, control = ctrl)</a:t>
            </a:r>
          </a:p>
          <a:p>
            <a:pPr defTabSz="457200"/>
            <a:endParaRPr lang="en-US" dirty="0">
              <a:solidFill>
                <a:prstClr val="black"/>
              </a:solidFill>
              <a:latin typeface="Consolas" panose="020B0609020204030204" pitchFamily="49" charset="0"/>
              <a:ea typeface="Arial Unicode MS" panose="020B0604020202020204" pitchFamily="34" charset="-128"/>
              <a:cs typeface="Consolas" panose="020B0609020204030204" pitchFamily="49" charset="0"/>
            </a:endParaRPr>
          </a:p>
          <a:p>
            <a:pPr defTabSz="4572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# Change to a simple matrix</a:t>
            </a:r>
          </a:p>
          <a:p>
            <a:pPr defTabSz="457200"/>
            <a:r>
              <a:rPr lang="en-US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drinkTDMm</a:t>
            </a:r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&lt;- </a:t>
            </a:r>
            <a:r>
              <a:rPr lang="en-US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as.matrix</a:t>
            </a:r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(</a:t>
            </a:r>
            <a:r>
              <a:rPr lang="en-US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drinkTDM</a:t>
            </a:r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A3EE36-0573-4214-8E8B-E9BD628BC999}"/>
              </a:ext>
            </a:extLst>
          </p:cNvPr>
          <p:cNvSpPr txBox="1"/>
          <p:nvPr/>
        </p:nvSpPr>
        <p:spPr>
          <a:xfrm>
            <a:off x="157656" y="1196351"/>
            <a:ext cx="8828688" cy="34080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1600" dirty="0">
                <a:solidFill>
                  <a:prstClr val="white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You can pass in more than one control parameter like tokenization &amp; weighting.</a:t>
            </a:r>
            <a:endParaRPr lang="en-US" sz="1600" kern="1200" dirty="0">
              <a:solidFill>
                <a:prstClr val="white"/>
              </a:solidFill>
              <a:latin typeface="+mj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9A77CAD-9877-A742-8704-48D5DEFE24A6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40CB0CD-0CBC-B24B-9F6E-B1E0551AFC35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26664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pPr/>
              <a:t>1/29/23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tokens are in not in common (disjoint)?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15" name="Freeform 14"/>
          <p:cNvSpPr/>
          <p:nvPr/>
        </p:nvSpPr>
        <p:spPr>
          <a:xfrm>
            <a:off x="1637769" y="2467685"/>
            <a:ext cx="1044217" cy="1922633"/>
          </a:xfrm>
          <a:custGeom>
            <a:avLst/>
            <a:gdLst>
              <a:gd name="connsiteX0" fmla="*/ 522109 w 1044217"/>
              <a:gd name="connsiteY0" fmla="*/ 0 h 1922633"/>
              <a:gd name="connsiteX1" fmla="*/ 538328 w 1044217"/>
              <a:gd name="connsiteY1" fmla="*/ 9853 h 1922633"/>
              <a:gd name="connsiteX2" fmla="*/ 1044217 w 1044217"/>
              <a:gd name="connsiteY2" fmla="*/ 961316 h 1922633"/>
              <a:gd name="connsiteX3" fmla="*/ 538328 w 1044217"/>
              <a:gd name="connsiteY3" fmla="*/ 1912779 h 1922633"/>
              <a:gd name="connsiteX4" fmla="*/ 522109 w 1044217"/>
              <a:gd name="connsiteY4" fmla="*/ 1922633 h 1922633"/>
              <a:gd name="connsiteX5" fmla="*/ 505889 w 1044217"/>
              <a:gd name="connsiteY5" fmla="*/ 1912779 h 1922633"/>
              <a:gd name="connsiteX6" fmla="*/ 0 w 1044217"/>
              <a:gd name="connsiteY6" fmla="*/ 961316 h 1922633"/>
              <a:gd name="connsiteX7" fmla="*/ 505889 w 1044217"/>
              <a:gd name="connsiteY7" fmla="*/ 9853 h 1922633"/>
              <a:gd name="connsiteX8" fmla="*/ 522109 w 1044217"/>
              <a:gd name="connsiteY8" fmla="*/ 0 h 1922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44217" h="1922633">
                <a:moveTo>
                  <a:pt x="522109" y="0"/>
                </a:moveTo>
                <a:lnTo>
                  <a:pt x="538328" y="9853"/>
                </a:lnTo>
                <a:cubicBezTo>
                  <a:pt x="843545" y="216054"/>
                  <a:pt x="1044217" y="565251"/>
                  <a:pt x="1044217" y="961316"/>
                </a:cubicBezTo>
                <a:cubicBezTo>
                  <a:pt x="1044217" y="1357382"/>
                  <a:pt x="843545" y="1706578"/>
                  <a:pt x="538328" y="1912779"/>
                </a:cubicBezTo>
                <a:lnTo>
                  <a:pt x="522109" y="1922633"/>
                </a:lnTo>
                <a:lnTo>
                  <a:pt x="505889" y="1912779"/>
                </a:lnTo>
                <a:cubicBezTo>
                  <a:pt x="200672" y="1706578"/>
                  <a:pt x="0" y="1357382"/>
                  <a:pt x="0" y="961316"/>
                </a:cubicBezTo>
                <a:cubicBezTo>
                  <a:pt x="0" y="565251"/>
                  <a:pt x="200672" y="216054"/>
                  <a:pt x="505889" y="9853"/>
                </a:cubicBezTo>
                <a:lnTo>
                  <a:pt x="522109" y="0"/>
                </a:lnTo>
                <a:close/>
              </a:path>
            </a:pathLst>
          </a:custGeom>
          <a:noFill/>
          <a:ln>
            <a:solidFill>
              <a:srgbClr val="FFC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457200"/>
            <a:endParaRPr lang="en-US" sz="1800" kern="1200" dirty="0">
              <a:solidFill>
                <a:prstClr val="white"/>
              </a:solidFill>
              <a:latin typeface="Arial Unicode MS" panose="020B0604020202020204" pitchFamily="34" charset="-128"/>
            </a:endParaRPr>
          </a:p>
        </p:txBody>
      </p:sp>
      <p:sp>
        <p:nvSpPr>
          <p:cNvPr id="13" name="Freeform 12"/>
          <p:cNvSpPr/>
          <p:nvPr/>
        </p:nvSpPr>
        <p:spPr>
          <a:xfrm>
            <a:off x="387135" y="2281575"/>
            <a:ext cx="1772742" cy="2294850"/>
          </a:xfrm>
          <a:custGeom>
            <a:avLst/>
            <a:gdLst>
              <a:gd name="connsiteX0" fmla="*/ 1147425 w 1772742"/>
              <a:gd name="connsiteY0" fmla="*/ 0 h 2294850"/>
              <a:gd name="connsiteX1" fmla="*/ 1694356 w 1772742"/>
              <a:gd name="connsiteY1" fmla="*/ 138488 h 2294850"/>
              <a:gd name="connsiteX2" fmla="*/ 1772742 w 1772742"/>
              <a:gd name="connsiteY2" fmla="*/ 186109 h 2294850"/>
              <a:gd name="connsiteX3" fmla="*/ 1756522 w 1772742"/>
              <a:gd name="connsiteY3" fmla="*/ 195962 h 2294850"/>
              <a:gd name="connsiteX4" fmla="*/ 1250633 w 1772742"/>
              <a:gd name="connsiteY4" fmla="*/ 1147425 h 2294850"/>
              <a:gd name="connsiteX5" fmla="*/ 1756522 w 1772742"/>
              <a:gd name="connsiteY5" fmla="*/ 2098888 h 2294850"/>
              <a:gd name="connsiteX6" fmla="*/ 1772742 w 1772742"/>
              <a:gd name="connsiteY6" fmla="*/ 2108742 h 2294850"/>
              <a:gd name="connsiteX7" fmla="*/ 1694356 w 1772742"/>
              <a:gd name="connsiteY7" fmla="*/ 2156362 h 2294850"/>
              <a:gd name="connsiteX8" fmla="*/ 1147425 w 1772742"/>
              <a:gd name="connsiteY8" fmla="*/ 2294850 h 2294850"/>
              <a:gd name="connsiteX9" fmla="*/ 0 w 1772742"/>
              <a:gd name="connsiteY9" fmla="*/ 1147425 h 2294850"/>
              <a:gd name="connsiteX10" fmla="*/ 1147425 w 1772742"/>
              <a:gd name="connsiteY10" fmla="*/ 0 h 2294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772742" h="2294850">
                <a:moveTo>
                  <a:pt x="1147425" y="0"/>
                </a:moveTo>
                <a:cubicBezTo>
                  <a:pt x="1345458" y="0"/>
                  <a:pt x="1531773" y="50168"/>
                  <a:pt x="1694356" y="138488"/>
                </a:cubicBezTo>
                <a:lnTo>
                  <a:pt x="1772742" y="186109"/>
                </a:lnTo>
                <a:lnTo>
                  <a:pt x="1756522" y="195962"/>
                </a:lnTo>
                <a:cubicBezTo>
                  <a:pt x="1451305" y="402163"/>
                  <a:pt x="1250633" y="751360"/>
                  <a:pt x="1250633" y="1147425"/>
                </a:cubicBezTo>
                <a:cubicBezTo>
                  <a:pt x="1250633" y="1543491"/>
                  <a:pt x="1451305" y="1892687"/>
                  <a:pt x="1756522" y="2098888"/>
                </a:cubicBezTo>
                <a:lnTo>
                  <a:pt x="1772742" y="2108742"/>
                </a:lnTo>
                <a:lnTo>
                  <a:pt x="1694356" y="2156362"/>
                </a:lnTo>
                <a:cubicBezTo>
                  <a:pt x="1531773" y="2244682"/>
                  <a:pt x="1345458" y="2294850"/>
                  <a:pt x="1147425" y="2294850"/>
                </a:cubicBezTo>
                <a:cubicBezTo>
                  <a:pt x="513720" y="2294850"/>
                  <a:pt x="0" y="1781130"/>
                  <a:pt x="0" y="1147425"/>
                </a:cubicBezTo>
                <a:cubicBezTo>
                  <a:pt x="0" y="513720"/>
                  <a:pt x="513720" y="0"/>
                  <a:pt x="1147425" y="0"/>
                </a:cubicBezTo>
                <a:close/>
              </a:path>
            </a:pathLst>
          </a:custGeom>
          <a:solidFill>
            <a:srgbClr val="FFC000"/>
          </a:solidFill>
          <a:ln>
            <a:solidFill>
              <a:srgbClr val="FFC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457200"/>
            <a:endParaRPr lang="en-US" sz="1800" kern="1200" dirty="0">
              <a:solidFill>
                <a:prstClr val="white"/>
              </a:solidFill>
              <a:latin typeface="Arial Unicode MS" panose="020B0604020202020204" pitchFamily="34" charset="-128"/>
            </a:endParaRPr>
          </a:p>
        </p:txBody>
      </p:sp>
      <p:sp>
        <p:nvSpPr>
          <p:cNvPr id="12" name="Freeform 11"/>
          <p:cNvSpPr/>
          <p:nvPr/>
        </p:nvSpPr>
        <p:spPr>
          <a:xfrm>
            <a:off x="2159878" y="2281575"/>
            <a:ext cx="1772741" cy="2294850"/>
          </a:xfrm>
          <a:custGeom>
            <a:avLst/>
            <a:gdLst>
              <a:gd name="connsiteX0" fmla="*/ 625316 w 1772741"/>
              <a:gd name="connsiteY0" fmla="*/ 0 h 2294850"/>
              <a:gd name="connsiteX1" fmla="*/ 1772741 w 1772741"/>
              <a:gd name="connsiteY1" fmla="*/ 1147425 h 2294850"/>
              <a:gd name="connsiteX2" fmla="*/ 625316 w 1772741"/>
              <a:gd name="connsiteY2" fmla="*/ 2294850 h 2294850"/>
              <a:gd name="connsiteX3" fmla="*/ 78385 w 1772741"/>
              <a:gd name="connsiteY3" fmla="*/ 2156362 h 2294850"/>
              <a:gd name="connsiteX4" fmla="*/ 0 w 1772741"/>
              <a:gd name="connsiteY4" fmla="*/ 2108742 h 2294850"/>
              <a:gd name="connsiteX5" fmla="*/ 16219 w 1772741"/>
              <a:gd name="connsiteY5" fmla="*/ 2098888 h 2294850"/>
              <a:gd name="connsiteX6" fmla="*/ 522108 w 1772741"/>
              <a:gd name="connsiteY6" fmla="*/ 1147425 h 2294850"/>
              <a:gd name="connsiteX7" fmla="*/ 16219 w 1772741"/>
              <a:gd name="connsiteY7" fmla="*/ 195962 h 2294850"/>
              <a:gd name="connsiteX8" fmla="*/ 0 w 1772741"/>
              <a:gd name="connsiteY8" fmla="*/ 186109 h 2294850"/>
              <a:gd name="connsiteX9" fmla="*/ 78385 w 1772741"/>
              <a:gd name="connsiteY9" fmla="*/ 138488 h 2294850"/>
              <a:gd name="connsiteX10" fmla="*/ 625316 w 1772741"/>
              <a:gd name="connsiteY10" fmla="*/ 0 h 2294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772741" h="2294850">
                <a:moveTo>
                  <a:pt x="625316" y="0"/>
                </a:moveTo>
                <a:cubicBezTo>
                  <a:pt x="1259021" y="0"/>
                  <a:pt x="1772741" y="513720"/>
                  <a:pt x="1772741" y="1147425"/>
                </a:cubicBezTo>
                <a:cubicBezTo>
                  <a:pt x="1772741" y="1781130"/>
                  <a:pt x="1259021" y="2294850"/>
                  <a:pt x="625316" y="2294850"/>
                </a:cubicBezTo>
                <a:cubicBezTo>
                  <a:pt x="427283" y="2294850"/>
                  <a:pt x="240968" y="2244682"/>
                  <a:pt x="78385" y="2156362"/>
                </a:cubicBezTo>
                <a:lnTo>
                  <a:pt x="0" y="2108742"/>
                </a:lnTo>
                <a:lnTo>
                  <a:pt x="16219" y="2098888"/>
                </a:lnTo>
                <a:cubicBezTo>
                  <a:pt x="321436" y="1892687"/>
                  <a:pt x="522108" y="1543491"/>
                  <a:pt x="522108" y="1147425"/>
                </a:cubicBezTo>
                <a:cubicBezTo>
                  <a:pt x="522108" y="751360"/>
                  <a:pt x="321436" y="402163"/>
                  <a:pt x="16219" y="195962"/>
                </a:cubicBezTo>
                <a:lnTo>
                  <a:pt x="0" y="186109"/>
                </a:lnTo>
                <a:lnTo>
                  <a:pt x="78385" y="138488"/>
                </a:lnTo>
                <a:cubicBezTo>
                  <a:pt x="240968" y="50168"/>
                  <a:pt x="427283" y="0"/>
                  <a:pt x="625316" y="0"/>
                </a:cubicBezTo>
                <a:close/>
              </a:path>
            </a:pathLst>
          </a:custGeom>
          <a:solidFill>
            <a:srgbClr val="FFC000"/>
          </a:solidFill>
          <a:ln>
            <a:solidFill>
              <a:srgbClr val="FFC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457200"/>
            <a:endParaRPr lang="en-US" sz="1800" kern="1200" dirty="0">
              <a:solidFill>
                <a:prstClr val="white"/>
              </a:solidFill>
              <a:latin typeface="Arial Unicode MS" panose="020B0604020202020204" pitchFamily="34" charset="-128"/>
            </a:endParaRPr>
          </a:p>
        </p:txBody>
      </p:sp>
      <p:pic>
        <p:nvPicPr>
          <p:cNvPr id="10" name="Picture 2" descr="Image result for document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461" y="2955952"/>
            <a:ext cx="946096" cy="946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Image result for document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1772" y="2955952"/>
            <a:ext cx="946096" cy="946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7672" y="1652423"/>
            <a:ext cx="3935851" cy="3786679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3EFECB8-5FC6-5440-9529-8C17703FF409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F9C5D47-2B58-1441-9064-FBBB1B0E75DE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69227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pPr/>
              <a:t>1/29/23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about disjoint tokens?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867104" y="1718442"/>
            <a:ext cx="3942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/>
              <a:t>D_ComparisonCloud.R</a:t>
            </a:r>
            <a:endParaRPr lang="en-US" sz="3200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0EC6313-EB8A-734D-8222-4CFF784570D1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A3221BB-C1F5-EE4C-80EF-72D7B6F82EF6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36591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C246B7D1-453D-487B-B491-889C15C460F6}"/>
              </a:ext>
            </a:extLst>
          </p:cNvPr>
          <p:cNvSpPr/>
          <p:nvPr/>
        </p:nvSpPr>
        <p:spPr>
          <a:xfrm>
            <a:off x="141891" y="2025076"/>
            <a:ext cx="8860219" cy="3582348"/>
          </a:xfrm>
          <a:prstGeom prst="rect">
            <a:avLst/>
          </a:prstGeom>
          <a:solidFill>
            <a:schemeClr val="bg1"/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900" tIns="88900" rIns="88900" bIns="88900" rtlCol="0" anchor="t" anchorCtr="0"/>
          <a:lstStyle/>
          <a:p>
            <a:pPr defTabSz="457200"/>
            <a:endParaRPr lang="en-US" sz="1000" dirty="0">
              <a:solidFill>
                <a:schemeClr val="tx2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C95F845-8979-407C-9F4E-6FBCB9476B2D}"/>
              </a:ext>
            </a:extLst>
          </p:cNvPr>
          <p:cNvSpPr/>
          <p:nvPr/>
        </p:nvSpPr>
        <p:spPr>
          <a:xfrm>
            <a:off x="141890" y="1671145"/>
            <a:ext cx="8860220" cy="331076"/>
          </a:xfrm>
          <a:prstGeom prst="rect">
            <a:avLst/>
          </a:prstGeom>
          <a:solidFill>
            <a:schemeClr val="accent3"/>
          </a:solidFill>
          <a:ln w="952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900" tIns="88900" rIns="88900" bIns="88900" rtlCol="0" anchor="ctr"/>
          <a:lstStyle/>
          <a:p>
            <a:r>
              <a:rPr lang="en-US" sz="1200" b="1" dirty="0">
                <a:solidFill>
                  <a:schemeClr val="bg1"/>
                </a:solidFill>
              </a:rPr>
              <a:t>Within R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pPr/>
              <a:t>1/29/23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Changing Tokenization Schema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5A3EE36-0573-4214-8E8B-E9BD628BC999}"/>
              </a:ext>
            </a:extLst>
          </p:cNvPr>
          <p:cNvSpPr txBox="1"/>
          <p:nvPr/>
        </p:nvSpPr>
        <p:spPr>
          <a:xfrm>
            <a:off x="157656" y="1130091"/>
            <a:ext cx="8828688" cy="34080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1600" dirty="0">
                <a:solidFill>
                  <a:prstClr val="white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First create a function defining tokenization then add as a control parameter to TDM or DTM.</a:t>
            </a:r>
            <a:endParaRPr lang="en-US" sz="1600" kern="1200" dirty="0">
              <a:solidFill>
                <a:prstClr val="white"/>
              </a:solidFill>
              <a:latin typeface="+mj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C96FE2F-7E19-48CB-9942-7E78DB569A67}"/>
              </a:ext>
            </a:extLst>
          </p:cNvPr>
          <p:cNvSpPr/>
          <p:nvPr/>
        </p:nvSpPr>
        <p:spPr>
          <a:xfrm>
            <a:off x="197069" y="2097871"/>
            <a:ext cx="8749862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 defTabSz="457200"/>
            <a:r>
              <a:rPr lang="en-US" sz="14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#bigram token maker</a:t>
            </a:r>
          </a:p>
          <a:p>
            <a:pPr defTabSz="457200"/>
            <a:r>
              <a:rPr lang="en-US" sz="1400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bigramTokens</a:t>
            </a:r>
            <a:r>
              <a:rPr lang="en-US" sz="14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&lt;-function(x)</a:t>
            </a:r>
          </a:p>
          <a:p>
            <a:pPr defTabSz="457200"/>
            <a:r>
              <a:rPr lang="en-US" sz="14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</a:t>
            </a:r>
            <a:r>
              <a:rPr lang="en-US" sz="1400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unlist</a:t>
            </a:r>
            <a:r>
              <a:rPr lang="en-US" sz="14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(</a:t>
            </a:r>
            <a:r>
              <a:rPr lang="en-US" sz="1400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lapply</a:t>
            </a:r>
            <a:r>
              <a:rPr lang="en-US" sz="14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(NLP::</a:t>
            </a:r>
            <a:r>
              <a:rPr lang="en-US" sz="1400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ngrams</a:t>
            </a:r>
            <a:r>
              <a:rPr lang="en-US" sz="14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(words(x), 2), paste, collapse = " "), </a:t>
            </a:r>
            <a:r>
              <a:rPr lang="en-US" sz="1400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use.names</a:t>
            </a:r>
            <a:r>
              <a:rPr lang="en-US" sz="14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= FALSE)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527D424-4DA2-4B6A-970C-CF74FF337084}"/>
              </a:ext>
            </a:extLst>
          </p:cNvPr>
          <p:cNvSpPr/>
          <p:nvPr/>
        </p:nvSpPr>
        <p:spPr>
          <a:xfrm>
            <a:off x="197069" y="2946446"/>
            <a:ext cx="7017252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 defTabSz="457200"/>
            <a:r>
              <a:rPr lang="en-US" sz="1200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wineTDM</a:t>
            </a:r>
            <a:r>
              <a:rPr lang="en-US" sz="12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&lt;-</a:t>
            </a:r>
            <a:r>
              <a:rPr lang="en-US" sz="1400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TermDocumentMatrix</a:t>
            </a:r>
            <a:r>
              <a:rPr lang="en-US" sz="14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(</a:t>
            </a:r>
            <a:r>
              <a:rPr lang="en-US" sz="1400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txtCorpus</a:t>
            </a:r>
            <a:r>
              <a:rPr lang="en-US" sz="12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, control=list(tokenize=</a:t>
            </a:r>
            <a:r>
              <a:rPr lang="en-US" sz="1200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bigramTokens</a:t>
            </a:r>
            <a:r>
              <a:rPr lang="en-US" sz="12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))</a:t>
            </a:r>
          </a:p>
        </p:txBody>
      </p:sp>
      <p:pic>
        <p:nvPicPr>
          <p:cNvPr id="16" name="Picture 2" descr="Image result for NLP  meme">
            <a:extLst>
              <a:ext uri="{FF2B5EF4-FFF2-40B4-BE49-F238E27FC236}">
                <a16:creationId xmlns:a16="http://schemas.microsoft.com/office/drawing/2014/main" id="{8F8F3932-9559-4796-94CE-420F11DB60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2854" y="3334794"/>
            <a:ext cx="2238292" cy="2227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0F168D2-8199-6044-8A07-31ED6B366506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C654BCF-9273-FE4D-AC9D-804EC4BE03D9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54433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pPr/>
              <a:t>1/29/23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about proportional similarities?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30</a:t>
            </a:fld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767" y="1852284"/>
            <a:ext cx="3333750" cy="3248025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387135" y="2281575"/>
            <a:ext cx="2294850" cy="2294850"/>
          </a:xfrm>
          <a:prstGeom prst="ellipse">
            <a:avLst/>
          </a:prstGeom>
          <a:noFill/>
          <a:ln>
            <a:solidFill>
              <a:srgbClr val="FFC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1800" kern="1200" dirty="0">
              <a:solidFill>
                <a:prstClr val="white"/>
              </a:solidFill>
              <a:latin typeface="Arial Unicode MS" panose="020B0604020202020204" pitchFamily="34" charset="-128"/>
            </a:endParaRPr>
          </a:p>
        </p:txBody>
      </p:sp>
      <p:sp>
        <p:nvSpPr>
          <p:cNvPr id="17" name="Oval 16"/>
          <p:cNvSpPr/>
          <p:nvPr/>
        </p:nvSpPr>
        <p:spPr>
          <a:xfrm>
            <a:off x="1637768" y="2281575"/>
            <a:ext cx="2294850" cy="2294850"/>
          </a:xfrm>
          <a:prstGeom prst="ellipse">
            <a:avLst/>
          </a:prstGeom>
          <a:noFill/>
          <a:ln>
            <a:solidFill>
              <a:srgbClr val="FFC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1800" kern="1200" dirty="0">
              <a:solidFill>
                <a:prstClr val="white"/>
              </a:solidFill>
              <a:latin typeface="Arial Unicode MS" panose="020B0604020202020204" pitchFamily="34" charset="-128"/>
            </a:endParaRPr>
          </a:p>
        </p:txBody>
      </p:sp>
      <p:pic>
        <p:nvPicPr>
          <p:cNvPr id="18" name="Picture 2" descr="Image result for document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461" y="2955952"/>
            <a:ext cx="946096" cy="946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Image result for document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1772" y="2955952"/>
            <a:ext cx="946096" cy="946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Freeform 19"/>
          <p:cNvSpPr/>
          <p:nvPr/>
        </p:nvSpPr>
        <p:spPr>
          <a:xfrm>
            <a:off x="1648279" y="2478196"/>
            <a:ext cx="1044217" cy="1922633"/>
          </a:xfrm>
          <a:custGeom>
            <a:avLst/>
            <a:gdLst>
              <a:gd name="connsiteX0" fmla="*/ 522109 w 1044217"/>
              <a:gd name="connsiteY0" fmla="*/ 0 h 1922633"/>
              <a:gd name="connsiteX1" fmla="*/ 538328 w 1044217"/>
              <a:gd name="connsiteY1" fmla="*/ 9853 h 1922633"/>
              <a:gd name="connsiteX2" fmla="*/ 1044217 w 1044217"/>
              <a:gd name="connsiteY2" fmla="*/ 961316 h 1922633"/>
              <a:gd name="connsiteX3" fmla="*/ 538328 w 1044217"/>
              <a:gd name="connsiteY3" fmla="*/ 1912779 h 1922633"/>
              <a:gd name="connsiteX4" fmla="*/ 522109 w 1044217"/>
              <a:gd name="connsiteY4" fmla="*/ 1922633 h 1922633"/>
              <a:gd name="connsiteX5" fmla="*/ 505889 w 1044217"/>
              <a:gd name="connsiteY5" fmla="*/ 1912779 h 1922633"/>
              <a:gd name="connsiteX6" fmla="*/ 0 w 1044217"/>
              <a:gd name="connsiteY6" fmla="*/ 961316 h 1922633"/>
              <a:gd name="connsiteX7" fmla="*/ 505889 w 1044217"/>
              <a:gd name="connsiteY7" fmla="*/ 9853 h 1922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44217" h="1922633">
                <a:moveTo>
                  <a:pt x="522109" y="0"/>
                </a:moveTo>
                <a:lnTo>
                  <a:pt x="538328" y="9853"/>
                </a:lnTo>
                <a:cubicBezTo>
                  <a:pt x="843545" y="216054"/>
                  <a:pt x="1044217" y="565251"/>
                  <a:pt x="1044217" y="961316"/>
                </a:cubicBezTo>
                <a:cubicBezTo>
                  <a:pt x="1044217" y="1357382"/>
                  <a:pt x="843545" y="1706578"/>
                  <a:pt x="538328" y="1912779"/>
                </a:cubicBezTo>
                <a:lnTo>
                  <a:pt x="522109" y="1922633"/>
                </a:lnTo>
                <a:lnTo>
                  <a:pt x="505889" y="1912779"/>
                </a:lnTo>
                <a:cubicBezTo>
                  <a:pt x="200672" y="1706578"/>
                  <a:pt x="0" y="1357382"/>
                  <a:pt x="0" y="961316"/>
                </a:cubicBezTo>
                <a:cubicBezTo>
                  <a:pt x="0" y="565251"/>
                  <a:pt x="200672" y="216054"/>
                  <a:pt x="505889" y="9853"/>
                </a:cubicBezTo>
                <a:close/>
              </a:path>
            </a:pathLst>
          </a:custGeom>
          <a:solidFill>
            <a:srgbClr val="FFC000"/>
          </a:solidFill>
          <a:ln>
            <a:solidFill>
              <a:srgbClr val="FFC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457200"/>
            <a:endParaRPr lang="en-US" sz="1800" kern="1200" dirty="0">
              <a:solidFill>
                <a:prstClr val="white"/>
              </a:solidFill>
              <a:latin typeface="Arial Unicode MS" panose="020B0604020202020204" pitchFamily="34" charset="-128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5A3EE36-0573-4214-8E8B-E9BD628BC999}"/>
              </a:ext>
            </a:extLst>
          </p:cNvPr>
          <p:cNvSpPr txBox="1"/>
          <p:nvPr/>
        </p:nvSpPr>
        <p:spPr>
          <a:xfrm>
            <a:off x="157656" y="1169847"/>
            <a:ext cx="8828688" cy="34080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1600" dirty="0">
                <a:solidFill>
                  <a:prstClr val="white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The problem is that if </a:t>
            </a:r>
            <a:r>
              <a:rPr lang="en-US" sz="1600" dirty="0" err="1">
                <a:solidFill>
                  <a:prstClr val="white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corpusA</a:t>
            </a:r>
            <a:r>
              <a:rPr lang="en-US" sz="1600" dirty="0">
                <a:solidFill>
                  <a:prstClr val="white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 has 1 instance &amp; corpus has 1000 they appear as shared.</a:t>
            </a:r>
            <a:endParaRPr lang="en-US" sz="1600" kern="1200" dirty="0">
              <a:solidFill>
                <a:prstClr val="white"/>
              </a:solidFill>
              <a:latin typeface="+mj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2087EDF-BED7-6F4D-92E0-977D8809AD33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9332FA5-85C7-404C-9737-654080E807E0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44317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9F1037A-0BEB-FB47-BFD1-78614EDFBC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1/29/23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6BCF145-588B-BA4A-8D78-F7AD004B9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make some pyramids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75DB8A-6BC2-D546-9A79-0C0B4392EF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A030C0-5576-7D4D-9DE3-7E6A87332B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F58D69-D46D-034A-91D9-5DBFD1B006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1374" y="1331258"/>
            <a:ext cx="3811964" cy="4612341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F24B951-0C0F-0647-95D1-7DFE37A3446A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47048EE-6D65-C548-9B77-52CAFD322556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50637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pPr/>
              <a:t>1/29/23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 for a pyramid plot…collapse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32</a:t>
            </a:fld>
            <a:endParaRPr lang="en-US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72FB341-653C-6248-9A9E-A3560918CD17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48539B6-99A5-C54D-9A8A-091747261F08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2" descr="Image result for document icon">
            <a:extLst>
              <a:ext uri="{FF2B5EF4-FFF2-40B4-BE49-F238E27FC236}">
                <a16:creationId xmlns:a16="http://schemas.microsoft.com/office/drawing/2014/main" id="{FAA4598B-8347-B443-8BE4-C9929BE8FC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0761" y="1682660"/>
            <a:ext cx="946096" cy="946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C1854C67-4A43-5D4A-9922-AB4F18A2D374}"/>
              </a:ext>
            </a:extLst>
          </p:cNvPr>
          <p:cNvSpPr txBox="1"/>
          <p:nvPr/>
        </p:nvSpPr>
        <p:spPr>
          <a:xfrm>
            <a:off x="6306208" y="961242"/>
            <a:ext cx="26152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u="sng" dirty="0"/>
              <a:t>Combined/Collapsed </a:t>
            </a:r>
          </a:p>
          <a:p>
            <a:pPr algn="ctr"/>
            <a:r>
              <a:rPr lang="en-US" b="1" u="sng" dirty="0"/>
              <a:t>into a 2 document corpus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7478C4C-9A81-144F-86AF-03EC15323DD2}"/>
              </a:ext>
            </a:extLst>
          </p:cNvPr>
          <p:cNvSpPr txBox="1"/>
          <p:nvPr/>
        </p:nvSpPr>
        <p:spPr>
          <a:xfrm>
            <a:off x="288146" y="1245022"/>
            <a:ext cx="2409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 err="1"/>
              <a:t>CorpusA</a:t>
            </a:r>
            <a:r>
              <a:rPr lang="en-US" b="1" u="sng" dirty="0"/>
              <a:t> – 1000 Tweets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0F6B5C53-9DB3-7748-90D5-60484A9799B6}"/>
              </a:ext>
            </a:extLst>
          </p:cNvPr>
          <p:cNvGrpSpPr/>
          <p:nvPr/>
        </p:nvGrpSpPr>
        <p:grpSpPr>
          <a:xfrm>
            <a:off x="-1" y="1599580"/>
            <a:ext cx="3008243" cy="825575"/>
            <a:chOff x="2393494" y="2948152"/>
            <a:chExt cx="3008243" cy="825575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36E38639-F2B8-AB46-AECA-300D07A2ACA6}"/>
                </a:ext>
              </a:extLst>
            </p:cNvPr>
            <p:cNvGrpSpPr/>
            <p:nvPr/>
          </p:nvGrpSpPr>
          <p:grpSpPr>
            <a:xfrm>
              <a:off x="2511573" y="3074532"/>
              <a:ext cx="2736003" cy="572814"/>
              <a:chOff x="2538396" y="3039060"/>
              <a:chExt cx="2736003" cy="572814"/>
            </a:xfrm>
          </p:grpSpPr>
          <p:pic>
            <p:nvPicPr>
              <p:cNvPr id="39" name="Picture 2" descr="Image result for document icon">
                <a:extLst>
                  <a:ext uri="{FF2B5EF4-FFF2-40B4-BE49-F238E27FC236}">
                    <a16:creationId xmlns:a16="http://schemas.microsoft.com/office/drawing/2014/main" id="{6257AF65-A7DB-0940-B4E3-B53600111B3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66941" y="3039060"/>
                <a:ext cx="572814" cy="5728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0" name="Picture 2" descr="Image result for document icon">
                <a:extLst>
                  <a:ext uri="{FF2B5EF4-FFF2-40B4-BE49-F238E27FC236}">
                    <a16:creationId xmlns:a16="http://schemas.microsoft.com/office/drawing/2014/main" id="{82F72F12-4728-6D4E-B28A-DBAF9180634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38396" y="3039060"/>
                <a:ext cx="572814" cy="5728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" name="Picture 2" descr="Image result for document icon">
                <a:extLst>
                  <a:ext uri="{FF2B5EF4-FFF2-40B4-BE49-F238E27FC236}">
                    <a16:creationId xmlns:a16="http://schemas.microsoft.com/office/drawing/2014/main" id="{DC9B2EBE-7C7E-014A-8FCF-FE0499E4266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01585" y="3039060"/>
                <a:ext cx="572814" cy="5728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2" name="Picture 2" descr="Image result for document icon">
                <a:extLst>
                  <a:ext uri="{FF2B5EF4-FFF2-40B4-BE49-F238E27FC236}">
                    <a16:creationId xmlns:a16="http://schemas.microsoft.com/office/drawing/2014/main" id="{059BCB82-09C6-0F44-89F2-D166B996361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86293" y="3039060"/>
                <a:ext cx="572814" cy="5728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3" name="Picture 2" descr="Image result for document icon">
                <a:extLst>
                  <a:ext uri="{FF2B5EF4-FFF2-40B4-BE49-F238E27FC236}">
                    <a16:creationId xmlns:a16="http://schemas.microsoft.com/office/drawing/2014/main" id="{777F27E4-6717-6A45-8485-76A25A22EDF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626617" y="3039060"/>
                <a:ext cx="572814" cy="5728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8" name="Rounded Rectangle 37">
              <a:extLst>
                <a:ext uri="{FF2B5EF4-FFF2-40B4-BE49-F238E27FC236}">
                  <a16:creationId xmlns:a16="http://schemas.microsoft.com/office/drawing/2014/main" id="{0003D47B-4624-5A4F-8393-BEC973C5FF30}"/>
                </a:ext>
              </a:extLst>
            </p:cNvPr>
            <p:cNvSpPr/>
            <p:nvPr/>
          </p:nvSpPr>
          <p:spPr>
            <a:xfrm>
              <a:off x="2393494" y="2948152"/>
              <a:ext cx="3008243" cy="825575"/>
            </a:xfrm>
            <a:prstGeom prst="round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56C88CC2-701D-D045-8BA7-5DD700A1837A}"/>
              </a:ext>
            </a:extLst>
          </p:cNvPr>
          <p:cNvSpPr txBox="1"/>
          <p:nvPr/>
        </p:nvSpPr>
        <p:spPr>
          <a:xfrm>
            <a:off x="292955" y="3187610"/>
            <a:ext cx="23995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 err="1"/>
              <a:t>CorpusB</a:t>
            </a:r>
            <a:r>
              <a:rPr lang="en-US" b="1" u="sng" dirty="0"/>
              <a:t> – 1000 Tweets</a:t>
            </a:r>
          </a:p>
        </p:txBody>
      </p:sp>
      <p:sp>
        <p:nvSpPr>
          <p:cNvPr id="45" name="Right Arrow 44">
            <a:extLst>
              <a:ext uri="{FF2B5EF4-FFF2-40B4-BE49-F238E27FC236}">
                <a16:creationId xmlns:a16="http://schemas.microsoft.com/office/drawing/2014/main" id="{EDAAC564-908C-B74D-BFF9-C24BC3729652}"/>
              </a:ext>
            </a:extLst>
          </p:cNvPr>
          <p:cNvSpPr/>
          <p:nvPr/>
        </p:nvSpPr>
        <p:spPr>
          <a:xfrm>
            <a:off x="3151392" y="1647844"/>
            <a:ext cx="3058511" cy="693683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Clean &amp; Collapse</a:t>
            </a:r>
          </a:p>
        </p:txBody>
      </p:sp>
      <p:sp>
        <p:nvSpPr>
          <p:cNvPr id="46" name="Right Arrow 45">
            <a:extLst>
              <a:ext uri="{FF2B5EF4-FFF2-40B4-BE49-F238E27FC236}">
                <a16:creationId xmlns:a16="http://schemas.microsoft.com/office/drawing/2014/main" id="{69BE1500-E962-B948-B842-7DFBC3D372FA}"/>
              </a:ext>
            </a:extLst>
          </p:cNvPr>
          <p:cNvSpPr/>
          <p:nvPr/>
        </p:nvSpPr>
        <p:spPr>
          <a:xfrm>
            <a:off x="3124888" y="3567127"/>
            <a:ext cx="3058511" cy="693683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Clean &amp; Collapse</a:t>
            </a:r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C1EEC26C-0003-3E40-A802-C7CB2D653D99}"/>
              </a:ext>
            </a:extLst>
          </p:cNvPr>
          <p:cNvSpPr/>
          <p:nvPr/>
        </p:nvSpPr>
        <p:spPr>
          <a:xfrm>
            <a:off x="6738823" y="1612599"/>
            <a:ext cx="1749972" cy="3038914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8" name="Picture 2" descr="Image result for document icon">
            <a:extLst>
              <a:ext uri="{FF2B5EF4-FFF2-40B4-BE49-F238E27FC236}">
                <a16:creationId xmlns:a16="http://schemas.microsoft.com/office/drawing/2014/main" id="{BC0BBD39-3804-644A-9214-7928173147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0761" y="3466909"/>
            <a:ext cx="946096" cy="946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9" name="Group 48">
            <a:extLst>
              <a:ext uri="{FF2B5EF4-FFF2-40B4-BE49-F238E27FC236}">
                <a16:creationId xmlns:a16="http://schemas.microsoft.com/office/drawing/2014/main" id="{B63E4FE4-0CBE-394E-8B62-6904597FBAC3}"/>
              </a:ext>
            </a:extLst>
          </p:cNvPr>
          <p:cNvGrpSpPr/>
          <p:nvPr/>
        </p:nvGrpSpPr>
        <p:grpSpPr>
          <a:xfrm>
            <a:off x="0" y="3527766"/>
            <a:ext cx="3008243" cy="825575"/>
            <a:chOff x="2393494" y="2948152"/>
            <a:chExt cx="3008243" cy="825575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C64D5B50-8290-2442-AF1D-B231EBB0C15C}"/>
                </a:ext>
              </a:extLst>
            </p:cNvPr>
            <p:cNvGrpSpPr/>
            <p:nvPr/>
          </p:nvGrpSpPr>
          <p:grpSpPr>
            <a:xfrm>
              <a:off x="2511573" y="3074532"/>
              <a:ext cx="2736003" cy="572814"/>
              <a:chOff x="2538396" y="3039060"/>
              <a:chExt cx="2736003" cy="572814"/>
            </a:xfrm>
          </p:grpSpPr>
          <p:pic>
            <p:nvPicPr>
              <p:cNvPr id="52" name="Picture 2" descr="Image result for document icon">
                <a:extLst>
                  <a:ext uri="{FF2B5EF4-FFF2-40B4-BE49-F238E27FC236}">
                    <a16:creationId xmlns:a16="http://schemas.microsoft.com/office/drawing/2014/main" id="{9326BF45-EF92-8F4E-BDFE-034184B7617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66941" y="3039060"/>
                <a:ext cx="572814" cy="5728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3" name="Picture 2" descr="Image result for document icon">
                <a:extLst>
                  <a:ext uri="{FF2B5EF4-FFF2-40B4-BE49-F238E27FC236}">
                    <a16:creationId xmlns:a16="http://schemas.microsoft.com/office/drawing/2014/main" id="{EBE3F40B-36D9-F84E-AE09-F2F64E7B017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38396" y="3039060"/>
                <a:ext cx="572814" cy="5728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4" name="Picture 2" descr="Image result for document icon">
                <a:extLst>
                  <a:ext uri="{FF2B5EF4-FFF2-40B4-BE49-F238E27FC236}">
                    <a16:creationId xmlns:a16="http://schemas.microsoft.com/office/drawing/2014/main" id="{9349C949-69F0-EC44-AA4D-B2A86077284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01585" y="3039060"/>
                <a:ext cx="572814" cy="5728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5" name="Picture 2" descr="Image result for document icon">
                <a:extLst>
                  <a:ext uri="{FF2B5EF4-FFF2-40B4-BE49-F238E27FC236}">
                    <a16:creationId xmlns:a16="http://schemas.microsoft.com/office/drawing/2014/main" id="{E64711B7-EA5F-484A-9F67-7CDDAB3D5AE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86293" y="3039060"/>
                <a:ext cx="572814" cy="5728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6" name="Picture 2" descr="Image result for document icon">
                <a:extLst>
                  <a:ext uri="{FF2B5EF4-FFF2-40B4-BE49-F238E27FC236}">
                    <a16:creationId xmlns:a16="http://schemas.microsoft.com/office/drawing/2014/main" id="{5C9B18C8-C855-164A-B1E0-7EC62A107C6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626617" y="3039060"/>
                <a:ext cx="572814" cy="5728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51" name="Rounded Rectangle 50">
              <a:extLst>
                <a:ext uri="{FF2B5EF4-FFF2-40B4-BE49-F238E27FC236}">
                  <a16:creationId xmlns:a16="http://schemas.microsoft.com/office/drawing/2014/main" id="{3CB69C6D-5AD9-DD48-BAC9-3409E32ED91D}"/>
                </a:ext>
              </a:extLst>
            </p:cNvPr>
            <p:cNvSpPr/>
            <p:nvPr/>
          </p:nvSpPr>
          <p:spPr>
            <a:xfrm>
              <a:off x="2393494" y="2948152"/>
              <a:ext cx="3008243" cy="825575"/>
            </a:xfrm>
            <a:prstGeom prst="round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483333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3"/>
          <p:cNvSpPr/>
          <p:nvPr/>
        </p:nvSpPr>
        <p:spPr>
          <a:xfrm>
            <a:off x="634030" y="3639590"/>
            <a:ext cx="1044217" cy="1922633"/>
          </a:xfrm>
          <a:custGeom>
            <a:avLst/>
            <a:gdLst>
              <a:gd name="connsiteX0" fmla="*/ 522109 w 1044217"/>
              <a:gd name="connsiteY0" fmla="*/ 0 h 1922633"/>
              <a:gd name="connsiteX1" fmla="*/ 538328 w 1044217"/>
              <a:gd name="connsiteY1" fmla="*/ 9853 h 1922633"/>
              <a:gd name="connsiteX2" fmla="*/ 1044217 w 1044217"/>
              <a:gd name="connsiteY2" fmla="*/ 961316 h 1922633"/>
              <a:gd name="connsiteX3" fmla="*/ 538328 w 1044217"/>
              <a:gd name="connsiteY3" fmla="*/ 1912779 h 1922633"/>
              <a:gd name="connsiteX4" fmla="*/ 522109 w 1044217"/>
              <a:gd name="connsiteY4" fmla="*/ 1922633 h 1922633"/>
              <a:gd name="connsiteX5" fmla="*/ 505889 w 1044217"/>
              <a:gd name="connsiteY5" fmla="*/ 1912779 h 1922633"/>
              <a:gd name="connsiteX6" fmla="*/ 0 w 1044217"/>
              <a:gd name="connsiteY6" fmla="*/ 961316 h 1922633"/>
              <a:gd name="connsiteX7" fmla="*/ 505889 w 1044217"/>
              <a:gd name="connsiteY7" fmla="*/ 9853 h 1922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44217" h="1922633">
                <a:moveTo>
                  <a:pt x="522109" y="0"/>
                </a:moveTo>
                <a:lnTo>
                  <a:pt x="538328" y="9853"/>
                </a:lnTo>
                <a:cubicBezTo>
                  <a:pt x="843545" y="216054"/>
                  <a:pt x="1044217" y="565251"/>
                  <a:pt x="1044217" y="961316"/>
                </a:cubicBezTo>
                <a:cubicBezTo>
                  <a:pt x="1044217" y="1357382"/>
                  <a:pt x="843545" y="1706578"/>
                  <a:pt x="538328" y="1912779"/>
                </a:cubicBezTo>
                <a:lnTo>
                  <a:pt x="522109" y="1922633"/>
                </a:lnTo>
                <a:lnTo>
                  <a:pt x="505889" y="1912779"/>
                </a:lnTo>
                <a:cubicBezTo>
                  <a:pt x="200672" y="1706578"/>
                  <a:pt x="0" y="1357382"/>
                  <a:pt x="0" y="961316"/>
                </a:cubicBezTo>
                <a:cubicBezTo>
                  <a:pt x="0" y="565251"/>
                  <a:pt x="200672" y="216054"/>
                  <a:pt x="505889" y="9853"/>
                </a:cubicBezTo>
                <a:close/>
              </a:path>
            </a:pathLst>
          </a:custGeom>
          <a:solidFill>
            <a:srgbClr val="FFC000"/>
          </a:solidFill>
          <a:ln>
            <a:solidFill>
              <a:srgbClr val="FFC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457200"/>
            <a:endParaRPr lang="en-US" sz="1800" kern="1200" dirty="0">
              <a:solidFill>
                <a:prstClr val="white"/>
              </a:solidFill>
              <a:latin typeface="Arial Unicode MS" panose="020B0604020202020204" pitchFamily="34" charset="-128"/>
            </a:endParaRPr>
          </a:p>
        </p:txBody>
      </p:sp>
      <p:sp>
        <p:nvSpPr>
          <p:cNvPr id="13" name="Freeform 12"/>
          <p:cNvSpPr/>
          <p:nvPr/>
        </p:nvSpPr>
        <p:spPr>
          <a:xfrm>
            <a:off x="623520" y="1421907"/>
            <a:ext cx="1044217" cy="1922633"/>
          </a:xfrm>
          <a:custGeom>
            <a:avLst/>
            <a:gdLst>
              <a:gd name="connsiteX0" fmla="*/ 522109 w 1044217"/>
              <a:gd name="connsiteY0" fmla="*/ 0 h 1922633"/>
              <a:gd name="connsiteX1" fmla="*/ 538328 w 1044217"/>
              <a:gd name="connsiteY1" fmla="*/ 9853 h 1922633"/>
              <a:gd name="connsiteX2" fmla="*/ 1044217 w 1044217"/>
              <a:gd name="connsiteY2" fmla="*/ 961316 h 1922633"/>
              <a:gd name="connsiteX3" fmla="*/ 538328 w 1044217"/>
              <a:gd name="connsiteY3" fmla="*/ 1912779 h 1922633"/>
              <a:gd name="connsiteX4" fmla="*/ 522109 w 1044217"/>
              <a:gd name="connsiteY4" fmla="*/ 1922633 h 1922633"/>
              <a:gd name="connsiteX5" fmla="*/ 505889 w 1044217"/>
              <a:gd name="connsiteY5" fmla="*/ 1912779 h 1922633"/>
              <a:gd name="connsiteX6" fmla="*/ 0 w 1044217"/>
              <a:gd name="connsiteY6" fmla="*/ 961316 h 1922633"/>
              <a:gd name="connsiteX7" fmla="*/ 505889 w 1044217"/>
              <a:gd name="connsiteY7" fmla="*/ 9853 h 1922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44217" h="1922633">
                <a:moveTo>
                  <a:pt x="522109" y="0"/>
                </a:moveTo>
                <a:lnTo>
                  <a:pt x="538328" y="9853"/>
                </a:lnTo>
                <a:cubicBezTo>
                  <a:pt x="843545" y="216054"/>
                  <a:pt x="1044217" y="565251"/>
                  <a:pt x="1044217" y="961316"/>
                </a:cubicBezTo>
                <a:cubicBezTo>
                  <a:pt x="1044217" y="1357382"/>
                  <a:pt x="843545" y="1706578"/>
                  <a:pt x="538328" y="1912779"/>
                </a:cubicBezTo>
                <a:lnTo>
                  <a:pt x="522109" y="1922633"/>
                </a:lnTo>
                <a:lnTo>
                  <a:pt x="505889" y="1912779"/>
                </a:lnTo>
                <a:cubicBezTo>
                  <a:pt x="200672" y="1706578"/>
                  <a:pt x="0" y="1357382"/>
                  <a:pt x="0" y="961316"/>
                </a:cubicBezTo>
                <a:cubicBezTo>
                  <a:pt x="0" y="565251"/>
                  <a:pt x="200672" y="216054"/>
                  <a:pt x="505889" y="9853"/>
                </a:cubicBezTo>
                <a:close/>
              </a:path>
            </a:pathLst>
          </a:custGeom>
          <a:solidFill>
            <a:srgbClr val="FFC000"/>
          </a:solidFill>
          <a:ln>
            <a:solidFill>
              <a:srgbClr val="FFC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457200"/>
            <a:endParaRPr lang="en-US" sz="1800" kern="1200" dirty="0">
              <a:solidFill>
                <a:prstClr val="white"/>
              </a:solidFill>
              <a:latin typeface="Arial Unicode MS" panose="020B0604020202020204" pitchFamily="34" charset="-128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1/29/23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68013" y="112876"/>
            <a:ext cx="8576441" cy="591477"/>
          </a:xfrm>
        </p:spPr>
        <p:txBody>
          <a:bodyPr/>
          <a:lstStyle/>
          <a:p>
            <a:r>
              <a:rPr lang="en-US" dirty="0"/>
              <a:t>Steps for a pyramid plot…ID common tokens &amp; frequency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2066" y="1826011"/>
            <a:ext cx="4848225" cy="1114425"/>
          </a:xfrm>
          <a:prstGeom prst="rect">
            <a:avLst/>
          </a:prstGeom>
        </p:spPr>
      </p:pic>
      <p:pic>
        <p:nvPicPr>
          <p:cNvPr id="11" name="Picture 2" descr="Image result for document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198" y="1910175"/>
            <a:ext cx="946096" cy="946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Image result for document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8642" y="4127858"/>
            <a:ext cx="946096" cy="946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2541" y="4038931"/>
            <a:ext cx="4867275" cy="1123950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894D949-FC3A-D44A-8570-9BFEEE41BD51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AE33919-589B-7F49-BF5A-90116879E6A7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62297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1/29/23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a “pyramid plot” of frequencies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2546622" y="3094638"/>
            <a:ext cx="4848225" cy="11144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845758" y="3089875"/>
            <a:ext cx="4867275" cy="1123950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1160832" y="3074277"/>
            <a:ext cx="836871" cy="1144753"/>
            <a:chOff x="514446" y="2588556"/>
            <a:chExt cx="1405539" cy="1922633"/>
          </a:xfrm>
        </p:grpSpPr>
        <p:sp>
          <p:nvSpPr>
            <p:cNvPr id="8" name="Freeform 7"/>
            <p:cNvSpPr/>
            <p:nvPr/>
          </p:nvSpPr>
          <p:spPr>
            <a:xfrm>
              <a:off x="875768" y="2588556"/>
              <a:ext cx="1044217" cy="1922633"/>
            </a:xfrm>
            <a:custGeom>
              <a:avLst/>
              <a:gdLst>
                <a:gd name="connsiteX0" fmla="*/ 522109 w 1044217"/>
                <a:gd name="connsiteY0" fmla="*/ 0 h 1922633"/>
                <a:gd name="connsiteX1" fmla="*/ 538328 w 1044217"/>
                <a:gd name="connsiteY1" fmla="*/ 9853 h 1922633"/>
                <a:gd name="connsiteX2" fmla="*/ 1044217 w 1044217"/>
                <a:gd name="connsiteY2" fmla="*/ 961316 h 1922633"/>
                <a:gd name="connsiteX3" fmla="*/ 538328 w 1044217"/>
                <a:gd name="connsiteY3" fmla="*/ 1912779 h 1922633"/>
                <a:gd name="connsiteX4" fmla="*/ 522109 w 1044217"/>
                <a:gd name="connsiteY4" fmla="*/ 1922633 h 1922633"/>
                <a:gd name="connsiteX5" fmla="*/ 505889 w 1044217"/>
                <a:gd name="connsiteY5" fmla="*/ 1912779 h 1922633"/>
                <a:gd name="connsiteX6" fmla="*/ 0 w 1044217"/>
                <a:gd name="connsiteY6" fmla="*/ 961316 h 1922633"/>
                <a:gd name="connsiteX7" fmla="*/ 505889 w 1044217"/>
                <a:gd name="connsiteY7" fmla="*/ 9853 h 1922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4217" h="1922633">
                  <a:moveTo>
                    <a:pt x="522109" y="0"/>
                  </a:moveTo>
                  <a:lnTo>
                    <a:pt x="538328" y="9853"/>
                  </a:lnTo>
                  <a:cubicBezTo>
                    <a:pt x="843545" y="216054"/>
                    <a:pt x="1044217" y="565251"/>
                    <a:pt x="1044217" y="961316"/>
                  </a:cubicBezTo>
                  <a:cubicBezTo>
                    <a:pt x="1044217" y="1357382"/>
                    <a:pt x="843545" y="1706578"/>
                    <a:pt x="538328" y="1912779"/>
                  </a:cubicBezTo>
                  <a:lnTo>
                    <a:pt x="522109" y="1922633"/>
                  </a:lnTo>
                  <a:lnTo>
                    <a:pt x="505889" y="1912779"/>
                  </a:lnTo>
                  <a:cubicBezTo>
                    <a:pt x="200672" y="1706578"/>
                    <a:pt x="0" y="1357382"/>
                    <a:pt x="0" y="961316"/>
                  </a:cubicBezTo>
                  <a:cubicBezTo>
                    <a:pt x="0" y="565251"/>
                    <a:pt x="200672" y="216054"/>
                    <a:pt x="505889" y="9853"/>
                  </a:cubicBezTo>
                  <a:close/>
                </a:path>
              </a:pathLst>
            </a:custGeom>
            <a:solidFill>
              <a:srgbClr val="FFC000"/>
            </a:solidFill>
            <a:ln>
              <a:solidFill>
                <a:srgbClr val="FFC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457200"/>
              <a:endParaRPr lang="en-US" sz="1800" kern="1200" dirty="0">
                <a:solidFill>
                  <a:prstClr val="white"/>
                </a:solidFill>
                <a:latin typeface="Arial Unicode MS" panose="020B0604020202020204" pitchFamily="34" charset="-128"/>
              </a:endParaRPr>
            </a:p>
          </p:txBody>
        </p:sp>
        <p:pic>
          <p:nvPicPr>
            <p:cNvPr id="9" name="Picture 2" descr="Image result for document ico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446" y="3076824"/>
              <a:ext cx="946096" cy="9460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" name="Group 11"/>
          <p:cNvGrpSpPr/>
          <p:nvPr/>
        </p:nvGrpSpPr>
        <p:grpSpPr>
          <a:xfrm>
            <a:off x="6451506" y="3090042"/>
            <a:ext cx="911397" cy="1144753"/>
            <a:chOff x="6025837" y="2283756"/>
            <a:chExt cx="1530708" cy="1922633"/>
          </a:xfrm>
        </p:grpSpPr>
        <p:sp>
          <p:nvSpPr>
            <p:cNvPr id="10" name="Freeform 9"/>
            <p:cNvSpPr/>
            <p:nvPr/>
          </p:nvSpPr>
          <p:spPr>
            <a:xfrm>
              <a:off x="6025837" y="2283756"/>
              <a:ext cx="1044217" cy="1922633"/>
            </a:xfrm>
            <a:custGeom>
              <a:avLst/>
              <a:gdLst>
                <a:gd name="connsiteX0" fmla="*/ 522109 w 1044217"/>
                <a:gd name="connsiteY0" fmla="*/ 0 h 1922633"/>
                <a:gd name="connsiteX1" fmla="*/ 538328 w 1044217"/>
                <a:gd name="connsiteY1" fmla="*/ 9853 h 1922633"/>
                <a:gd name="connsiteX2" fmla="*/ 1044217 w 1044217"/>
                <a:gd name="connsiteY2" fmla="*/ 961316 h 1922633"/>
                <a:gd name="connsiteX3" fmla="*/ 538328 w 1044217"/>
                <a:gd name="connsiteY3" fmla="*/ 1912779 h 1922633"/>
                <a:gd name="connsiteX4" fmla="*/ 522109 w 1044217"/>
                <a:gd name="connsiteY4" fmla="*/ 1922633 h 1922633"/>
                <a:gd name="connsiteX5" fmla="*/ 505889 w 1044217"/>
                <a:gd name="connsiteY5" fmla="*/ 1912779 h 1922633"/>
                <a:gd name="connsiteX6" fmla="*/ 0 w 1044217"/>
                <a:gd name="connsiteY6" fmla="*/ 961316 h 1922633"/>
                <a:gd name="connsiteX7" fmla="*/ 505889 w 1044217"/>
                <a:gd name="connsiteY7" fmla="*/ 9853 h 1922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4217" h="1922633">
                  <a:moveTo>
                    <a:pt x="522109" y="0"/>
                  </a:moveTo>
                  <a:lnTo>
                    <a:pt x="538328" y="9853"/>
                  </a:lnTo>
                  <a:cubicBezTo>
                    <a:pt x="843545" y="216054"/>
                    <a:pt x="1044217" y="565251"/>
                    <a:pt x="1044217" y="961316"/>
                  </a:cubicBezTo>
                  <a:cubicBezTo>
                    <a:pt x="1044217" y="1357382"/>
                    <a:pt x="843545" y="1706578"/>
                    <a:pt x="538328" y="1912779"/>
                  </a:cubicBezTo>
                  <a:lnTo>
                    <a:pt x="522109" y="1922633"/>
                  </a:lnTo>
                  <a:lnTo>
                    <a:pt x="505889" y="1912779"/>
                  </a:lnTo>
                  <a:cubicBezTo>
                    <a:pt x="200672" y="1706578"/>
                    <a:pt x="0" y="1357382"/>
                    <a:pt x="0" y="961316"/>
                  </a:cubicBezTo>
                  <a:cubicBezTo>
                    <a:pt x="0" y="565251"/>
                    <a:pt x="200672" y="216054"/>
                    <a:pt x="505889" y="9853"/>
                  </a:cubicBezTo>
                  <a:close/>
                </a:path>
              </a:pathLst>
            </a:custGeom>
            <a:solidFill>
              <a:srgbClr val="FFC000"/>
            </a:solidFill>
            <a:ln>
              <a:solidFill>
                <a:srgbClr val="FFC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457200"/>
              <a:endParaRPr lang="en-US" sz="1800" kern="1200" dirty="0">
                <a:solidFill>
                  <a:prstClr val="white"/>
                </a:solidFill>
                <a:latin typeface="Arial Unicode MS" panose="020B0604020202020204" pitchFamily="34" charset="-128"/>
              </a:endParaRPr>
            </a:p>
          </p:txBody>
        </p:sp>
        <p:pic>
          <p:nvPicPr>
            <p:cNvPr id="11" name="Picture 2" descr="Image result for document ico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10449" y="2772024"/>
              <a:ext cx="946096" cy="9460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4" name="Right Brace 13"/>
          <p:cNvSpPr/>
          <p:nvPr/>
        </p:nvSpPr>
        <p:spPr>
          <a:xfrm>
            <a:off x="5627118" y="1507740"/>
            <a:ext cx="693682" cy="428822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Left Brace 15"/>
          <p:cNvSpPr/>
          <p:nvPr/>
        </p:nvSpPr>
        <p:spPr>
          <a:xfrm>
            <a:off x="2176816" y="1436795"/>
            <a:ext cx="441434" cy="443011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3758321" y="1182414"/>
            <a:ext cx="772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termA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3762329" y="3021724"/>
            <a:ext cx="764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termB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3972674" y="4372304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741682" y="5628290"/>
            <a:ext cx="8053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TermN</a:t>
            </a:r>
            <a:endParaRPr lang="en-US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325D68D-3EB6-054E-A914-8361E0E80B3D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B8DAE81-DE22-D140-9510-B58DD49C03A3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73870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1/29/23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﻿E</a:t>
            </a:r>
            <a:r>
              <a:rPr lang="en-US"/>
              <a:t>_</a:t>
            </a:r>
            <a:r>
              <a:rPr lang="en-US" dirty="0" err="1"/>
              <a:t>Pyramid_plots.R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35</a:t>
            </a:fld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06F8ED3-38D3-D643-BE61-590D463E5548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B6670D6-BD4E-AB40-B1D0-315FC19592C7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The best pyramid memes :) Memedroid">
            <a:extLst>
              <a:ext uri="{FF2B5EF4-FFF2-40B4-BE49-F238E27FC236}">
                <a16:creationId xmlns:a16="http://schemas.microsoft.com/office/drawing/2014/main" id="{64888603-6C14-8947-86AD-71164DFFCD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501" y="1332963"/>
            <a:ext cx="3461372" cy="4192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27479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C246B7D1-453D-487B-B491-889C15C460F6}"/>
              </a:ext>
            </a:extLst>
          </p:cNvPr>
          <p:cNvSpPr/>
          <p:nvPr/>
        </p:nvSpPr>
        <p:spPr>
          <a:xfrm>
            <a:off x="141891" y="2025076"/>
            <a:ext cx="8860219" cy="3176852"/>
          </a:xfrm>
          <a:prstGeom prst="rect">
            <a:avLst/>
          </a:prstGeom>
          <a:solidFill>
            <a:schemeClr val="bg1"/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900" tIns="88900" rIns="88900" bIns="88900" rtlCol="0" anchor="t" anchorCtr="0"/>
          <a:lstStyle/>
          <a:p>
            <a:pPr defTabSz="457200"/>
            <a:endParaRPr lang="en-US" sz="1000" dirty="0">
              <a:solidFill>
                <a:schemeClr val="tx2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C95F845-8979-407C-9F4E-6FBCB9476B2D}"/>
              </a:ext>
            </a:extLst>
          </p:cNvPr>
          <p:cNvSpPr/>
          <p:nvPr/>
        </p:nvSpPr>
        <p:spPr>
          <a:xfrm>
            <a:off x="141890" y="1671145"/>
            <a:ext cx="8860220" cy="331076"/>
          </a:xfrm>
          <a:prstGeom prst="rect">
            <a:avLst/>
          </a:prstGeom>
          <a:solidFill>
            <a:schemeClr val="accent3"/>
          </a:solidFill>
          <a:ln w="952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900" tIns="88900" rIns="88900" bIns="88900" rtlCol="0" anchor="ctr"/>
          <a:lstStyle/>
          <a:p>
            <a:r>
              <a:rPr lang="en-US" sz="1200" b="1" dirty="0">
                <a:solidFill>
                  <a:schemeClr val="bg1"/>
                </a:solidFill>
              </a:rPr>
              <a:t>“Text mining is so fun.  So do text mining!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pPr/>
              <a:t>1/29/23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397567"/>
            <a:ext cx="9144000" cy="400012"/>
          </a:xfrm>
        </p:spPr>
        <p:txBody>
          <a:bodyPr/>
          <a:lstStyle/>
          <a:p>
            <a:pPr algn="ctr" defTabSz="457200"/>
            <a:r>
              <a:rPr lang="en-US" sz="2000" dirty="0">
                <a:ea typeface="Arial Unicode MS" panose="020B0604020202020204" pitchFamily="34" charset="-128"/>
                <a:cs typeface="Arial Unicode MS" panose="020B0604020202020204" pitchFamily="34" charset="-128"/>
              </a:rPr>
              <a:t>Tokenization is the process of chopping up a string into predefined units called tokens.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5A3EE36-0573-4214-8E8B-E9BD628BC999}"/>
              </a:ext>
            </a:extLst>
          </p:cNvPr>
          <p:cNvSpPr txBox="1"/>
          <p:nvPr/>
        </p:nvSpPr>
        <p:spPr>
          <a:xfrm>
            <a:off x="157656" y="1157509"/>
            <a:ext cx="8828688" cy="34080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1600" dirty="0">
                <a:solidFill>
                  <a:prstClr val="white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Now the TDM has two terms instead of one.</a:t>
            </a:r>
            <a:endParaRPr lang="en-US" sz="1600" kern="1200" dirty="0">
              <a:solidFill>
                <a:prstClr val="white"/>
              </a:solidFill>
              <a:latin typeface="+mj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C96FE2F-7E19-48CB-9942-7E78DB569A67}"/>
              </a:ext>
            </a:extLst>
          </p:cNvPr>
          <p:cNvSpPr/>
          <p:nvPr/>
        </p:nvSpPr>
        <p:spPr>
          <a:xfrm>
            <a:off x="254029" y="2129410"/>
            <a:ext cx="8633011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 defTabSz="457200"/>
            <a:r>
              <a:rPr lang="en-US" sz="12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#bigram token maker</a:t>
            </a:r>
          </a:p>
          <a:p>
            <a:pPr defTabSz="457200"/>
            <a:r>
              <a:rPr lang="en-US" sz="1200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bigramTokens</a:t>
            </a:r>
            <a:r>
              <a:rPr lang="en-US" sz="12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&lt;-function(x)</a:t>
            </a:r>
          </a:p>
          <a:p>
            <a:pPr defTabSz="457200"/>
            <a:r>
              <a:rPr lang="en-US" sz="12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</a:t>
            </a:r>
            <a:r>
              <a:rPr lang="en-US" sz="1200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unlist</a:t>
            </a:r>
            <a:r>
              <a:rPr lang="en-US" sz="12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(</a:t>
            </a:r>
            <a:r>
              <a:rPr lang="en-US" sz="1200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lapply</a:t>
            </a:r>
            <a:r>
              <a:rPr lang="en-US" sz="12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(NLP::</a:t>
            </a:r>
            <a:r>
              <a:rPr lang="en-US" sz="1200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ngrams</a:t>
            </a:r>
            <a:r>
              <a:rPr lang="en-US" sz="12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(words(x), 2), paste, collapse = " "), </a:t>
            </a:r>
            <a:r>
              <a:rPr lang="en-US" sz="1200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use.names</a:t>
            </a:r>
            <a:r>
              <a:rPr lang="en-US" sz="12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= FALSE)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527D424-4DA2-4B6A-970C-CF74FF337084}"/>
              </a:ext>
            </a:extLst>
          </p:cNvPr>
          <p:cNvSpPr/>
          <p:nvPr/>
        </p:nvSpPr>
        <p:spPr>
          <a:xfrm>
            <a:off x="254028" y="2977985"/>
            <a:ext cx="7796033" cy="27699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 defTabSz="457200"/>
            <a:r>
              <a:rPr lang="en-US" sz="1200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wineTDM</a:t>
            </a:r>
            <a:r>
              <a:rPr lang="en-US" sz="12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&lt;-</a:t>
            </a:r>
            <a:r>
              <a:rPr lang="en-US" sz="1200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TermDocumentMatrix</a:t>
            </a:r>
            <a:r>
              <a:rPr lang="en-US" sz="12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(</a:t>
            </a:r>
            <a:r>
              <a:rPr lang="en-US" sz="1200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txtCorpus</a:t>
            </a:r>
            <a:r>
              <a:rPr lang="en-US" sz="12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, control=list(tokenize=</a:t>
            </a:r>
            <a:r>
              <a:rPr lang="en-US" sz="1200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bigramTokens</a:t>
            </a:r>
            <a:r>
              <a:rPr lang="en-US" sz="12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))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78A2A16-CCBE-454A-AF89-90B40E9371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9945" y="3340734"/>
            <a:ext cx="1913831" cy="1845965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1650522-D226-6E4A-83F6-16AEC6542291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466ACFB-C18C-8C44-8E0B-8D1B87248CF7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2661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246B7D1-453D-487B-B491-889C15C460F6}"/>
              </a:ext>
            </a:extLst>
          </p:cNvPr>
          <p:cNvSpPr/>
          <p:nvPr/>
        </p:nvSpPr>
        <p:spPr>
          <a:xfrm>
            <a:off x="141891" y="1176941"/>
            <a:ext cx="8860219" cy="3855462"/>
          </a:xfrm>
          <a:prstGeom prst="rect">
            <a:avLst/>
          </a:prstGeom>
          <a:solidFill>
            <a:schemeClr val="bg1"/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900" tIns="88900" rIns="88900" bIns="88900" rtlCol="0" anchor="t" anchorCtr="0"/>
          <a:lstStyle/>
          <a:p>
            <a:pPr defTabSz="457200"/>
            <a:endParaRPr lang="en-US" sz="1000" dirty="0">
              <a:solidFill>
                <a:schemeClr val="tx2"/>
              </a:solidFill>
            </a:endParaRP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24CE201F-5128-4231-9B1E-A4D42C29CC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6161907"/>
              </p:ext>
            </p:extLst>
          </p:nvPr>
        </p:nvGraphicFramePr>
        <p:xfrm>
          <a:off x="533464" y="2646811"/>
          <a:ext cx="4453647" cy="2250440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7019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40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66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4643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940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606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7978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000" dirty="0">
                        <a:latin typeface="Arial Unicode MS" panose="020B0604020202020204" pitchFamily="34" charset="-128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6BA5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Tweet1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6BA5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Tweet2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6BA5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Tweet3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6BA5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Tweet4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6BA5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6BA5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Tweet_n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6BA5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Term1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Term2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Term3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Term_n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pPr/>
              <a:t>1/29/23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To make a wordcloud start with a WFM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C96FE2F-7E19-48CB-9942-7E78DB569A67}"/>
              </a:ext>
            </a:extLst>
          </p:cNvPr>
          <p:cNvSpPr/>
          <p:nvPr/>
        </p:nvSpPr>
        <p:spPr>
          <a:xfrm>
            <a:off x="254029" y="1281275"/>
            <a:ext cx="8633011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 defTabSz="4572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# Get Row Sums &amp; organize</a:t>
            </a:r>
          </a:p>
          <a:p>
            <a:pPr defTabSz="457200"/>
            <a:r>
              <a:rPr lang="en-US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wineTDMv</a:t>
            </a:r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&lt;- sort(</a:t>
            </a:r>
            <a:r>
              <a:rPr lang="en-US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rowSums</a:t>
            </a:r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(</a:t>
            </a:r>
            <a:r>
              <a:rPr lang="en-US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wineTDMm</a:t>
            </a:r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), decreasing = TRUE)</a:t>
            </a:r>
          </a:p>
          <a:p>
            <a:pPr defTabSz="457200"/>
            <a:r>
              <a:rPr lang="en-US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wineDF</a:t>
            </a:r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 &lt;- </a:t>
            </a:r>
            <a:r>
              <a:rPr lang="en-US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data.frame</a:t>
            </a:r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(word = names(</a:t>
            </a:r>
            <a:r>
              <a:rPr lang="en-US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wineTDMv</a:t>
            </a:r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), </a:t>
            </a:r>
            <a:r>
              <a:rPr lang="en-US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freq</a:t>
            </a:r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= </a:t>
            </a:r>
            <a:r>
              <a:rPr lang="en-US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wineTDMv</a:t>
            </a:r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)</a:t>
            </a:r>
            <a:endParaRPr lang="en-US" kern="1200" dirty="0">
              <a:solidFill>
                <a:prstClr val="black"/>
              </a:solidFill>
              <a:latin typeface="Consolas" panose="020B0609020204030204" pitchFamily="49" charset="0"/>
              <a:ea typeface="Arial Unicode MS" panose="020B0604020202020204" pitchFamily="34" charset="-128"/>
              <a:cs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424BF5E-7E73-42C2-8E87-C2BA20C0EACF}"/>
              </a:ext>
            </a:extLst>
          </p:cNvPr>
          <p:cNvSpPr txBox="1"/>
          <p:nvPr/>
        </p:nvSpPr>
        <p:spPr>
          <a:xfrm>
            <a:off x="441293" y="2410790"/>
            <a:ext cx="155523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sz="1050" i="1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Term Document Matrix</a:t>
            </a:r>
          </a:p>
        </p:txBody>
      </p: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FE9613A4-ECF0-4D0F-9696-5C023D56C131}"/>
              </a:ext>
            </a:extLst>
          </p:cNvPr>
          <p:cNvSpPr/>
          <p:nvPr/>
        </p:nvSpPr>
        <p:spPr>
          <a:xfrm rot="5400000">
            <a:off x="4878720" y="3534720"/>
            <a:ext cx="1339350" cy="402476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1800" kern="1200" dirty="0">
              <a:solidFill>
                <a:prstClr val="white"/>
              </a:solidFill>
              <a:latin typeface="Arial Unicode MS" panose="020B0604020202020204" pitchFamily="34" charset="-128"/>
            </a:endParaRPr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48162493-A50D-45FF-960A-0540DF7356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2813050"/>
              </p:ext>
            </p:extLst>
          </p:nvPr>
        </p:nvGraphicFramePr>
        <p:xfrm>
          <a:off x="6101536" y="2646811"/>
          <a:ext cx="2057083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94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7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 Unicode MS" panose="020B0604020202020204" pitchFamily="34" charset="-128"/>
                        </a:rPr>
                        <a:t>word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Arial Unicode MS" panose="020B0604020202020204" pitchFamily="34" charset="-128"/>
                        </a:rPr>
                        <a:t>freq</a:t>
                      </a:r>
                      <a:endParaRPr lang="en-US" dirty="0">
                        <a:latin typeface="Arial Unicode MS" panose="020B0604020202020204" pitchFamily="34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 Unicode MS" panose="020B0604020202020204" pitchFamily="34" charset="-128"/>
                        </a:rPr>
                        <a:t>Term1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 Unicode MS" panose="020B0604020202020204" pitchFamily="34" charset="-128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 Unicode MS" panose="020B0604020202020204" pitchFamily="34" charset="-128"/>
                        </a:rPr>
                        <a:t>Term2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 Unicode MS" panose="020B0604020202020204" pitchFamily="34" charset="-128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 Unicode MS" panose="020B0604020202020204" pitchFamily="34" charset="-128"/>
                        </a:rPr>
                        <a:t>Term3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 Unicode MS" panose="020B0604020202020204" pitchFamily="34" charset="-128"/>
                        </a:rPr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 Unicode MS" panose="020B0604020202020204" pitchFamily="34" charset="-128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 Unicode MS" panose="020B0604020202020204" pitchFamily="34" charset="-128"/>
                        </a:rPr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Arial Unicode MS" panose="020B0604020202020204" pitchFamily="34" charset="-128"/>
                        </a:rPr>
                        <a:t>Term_n</a:t>
                      </a:r>
                      <a:endParaRPr lang="en-US" dirty="0">
                        <a:latin typeface="Arial Unicode MS" panose="020B0604020202020204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 Unicode MS" panose="020B0604020202020204" pitchFamily="34" charset="-128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A424BF5E-7E73-42C2-8E87-C2BA20C0EACF}"/>
              </a:ext>
            </a:extLst>
          </p:cNvPr>
          <p:cNvSpPr txBox="1"/>
          <p:nvPr/>
        </p:nvSpPr>
        <p:spPr>
          <a:xfrm>
            <a:off x="6017031" y="2437066"/>
            <a:ext cx="122501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sz="1050" i="1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Word </a:t>
            </a:r>
            <a:r>
              <a:rPr lang="en-US" sz="1050" i="1" dirty="0" err="1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Freq</a:t>
            </a:r>
            <a:r>
              <a:rPr lang="en-US" sz="1050" i="1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050" i="1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Matrix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C8E6464-BB7A-0044-A03A-16E72CB0F222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561E8D2-A24D-AD46-8AFD-FDD46848BEB5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25736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pPr/>
              <a:t>1/29/23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Then sort it decreasing = TRUE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46B7D1-453D-487B-B491-889C15C460F6}"/>
              </a:ext>
            </a:extLst>
          </p:cNvPr>
          <p:cNvSpPr/>
          <p:nvPr/>
        </p:nvSpPr>
        <p:spPr>
          <a:xfrm>
            <a:off x="141891" y="1017911"/>
            <a:ext cx="8860219" cy="3855462"/>
          </a:xfrm>
          <a:prstGeom prst="rect">
            <a:avLst/>
          </a:prstGeom>
          <a:solidFill>
            <a:schemeClr val="bg1"/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900" tIns="88900" rIns="88900" bIns="88900" rtlCol="0" anchor="t" anchorCtr="0"/>
          <a:lstStyle/>
          <a:p>
            <a:pPr defTabSz="457200"/>
            <a:endParaRPr lang="en-US" sz="1000" dirty="0">
              <a:solidFill>
                <a:schemeClr val="tx2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C96FE2F-7E19-48CB-9942-7E78DB569A67}"/>
              </a:ext>
            </a:extLst>
          </p:cNvPr>
          <p:cNvSpPr/>
          <p:nvPr/>
        </p:nvSpPr>
        <p:spPr>
          <a:xfrm>
            <a:off x="254029" y="1122245"/>
            <a:ext cx="8633011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 defTabSz="4572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# Get Row Sums &amp; organize</a:t>
            </a:r>
          </a:p>
          <a:p>
            <a:pPr defTabSz="457200"/>
            <a:r>
              <a:rPr lang="en-US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wineTDMv</a:t>
            </a:r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&lt;- sort(</a:t>
            </a:r>
            <a:r>
              <a:rPr lang="en-US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rowSums</a:t>
            </a:r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(</a:t>
            </a:r>
            <a:r>
              <a:rPr lang="en-US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wineTDMm</a:t>
            </a:r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), decreasing = TRUE)</a:t>
            </a:r>
          </a:p>
          <a:p>
            <a:pPr defTabSz="457200"/>
            <a:r>
              <a:rPr lang="en-US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wineDF</a:t>
            </a:r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 &lt;- </a:t>
            </a:r>
            <a:r>
              <a:rPr lang="en-US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data.frame</a:t>
            </a:r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(word = names(</a:t>
            </a:r>
            <a:r>
              <a:rPr lang="en-US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wineTDMv</a:t>
            </a:r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), </a:t>
            </a:r>
            <a:r>
              <a:rPr lang="en-US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freq</a:t>
            </a:r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= </a:t>
            </a:r>
            <a:r>
              <a:rPr lang="en-US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wineTDMv</a:t>
            </a:r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)</a:t>
            </a:r>
            <a:endParaRPr lang="en-US" kern="1200" dirty="0">
              <a:solidFill>
                <a:prstClr val="black"/>
              </a:solidFill>
              <a:latin typeface="Consolas" panose="020B0609020204030204" pitchFamily="49" charset="0"/>
              <a:ea typeface="Arial Unicode MS" panose="020B0604020202020204" pitchFamily="34" charset="-128"/>
              <a:cs typeface="Consolas" panose="020B0609020204030204" pitchFamily="49" charset="0"/>
            </a:endParaRPr>
          </a:p>
        </p:txBody>
      </p: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FE9613A4-ECF0-4D0F-9696-5C023D56C131}"/>
              </a:ext>
            </a:extLst>
          </p:cNvPr>
          <p:cNvSpPr/>
          <p:nvPr/>
        </p:nvSpPr>
        <p:spPr>
          <a:xfrm rot="5400000">
            <a:off x="3651509" y="3249562"/>
            <a:ext cx="1339350" cy="402476"/>
          </a:xfrm>
          <a:prstGeom prst="triangl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1800" kern="1200" dirty="0">
              <a:solidFill>
                <a:prstClr val="white"/>
              </a:solidFill>
              <a:latin typeface="Arial Unicode MS" panose="020B0604020202020204" pitchFamily="34" charset="-128"/>
            </a:endParaRPr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48162493-A50D-45FF-960A-0540DF7356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279150"/>
              </p:ext>
            </p:extLst>
          </p:nvPr>
        </p:nvGraphicFramePr>
        <p:xfrm>
          <a:off x="5092539" y="2361653"/>
          <a:ext cx="2057083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94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7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 Unicode MS" panose="020B0604020202020204" pitchFamily="34" charset="-128"/>
                        </a:rPr>
                        <a:t>word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Arial Unicode MS" panose="020B0604020202020204" pitchFamily="34" charset="-128"/>
                        </a:rPr>
                        <a:t>freq</a:t>
                      </a:r>
                      <a:endParaRPr lang="en-US" dirty="0">
                        <a:latin typeface="Arial Unicode MS" panose="020B0604020202020204" pitchFamily="34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 Unicode MS" panose="020B0604020202020204" pitchFamily="34" charset="-128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 Unicode MS" panose="020B0604020202020204" pitchFamily="34" charset="-128"/>
                        </a:rPr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 Unicode MS" panose="020B0604020202020204" pitchFamily="34" charset="-128"/>
                        </a:rPr>
                        <a:t>Term3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 Unicode MS" panose="020B0604020202020204" pitchFamily="34" charset="-128"/>
                        </a:rPr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 Unicode MS" panose="020B0604020202020204" pitchFamily="34" charset="-128"/>
                        </a:rPr>
                        <a:t>Term2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 Unicode MS" panose="020B0604020202020204" pitchFamily="34" charset="-128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Arial Unicode MS" panose="020B0604020202020204" pitchFamily="34" charset="-128"/>
                        </a:rPr>
                        <a:t>Term_n</a:t>
                      </a:r>
                      <a:endParaRPr lang="en-US" dirty="0">
                        <a:latin typeface="Arial Unicode MS" panose="020B0604020202020204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 Unicode MS" panose="020B0604020202020204" pitchFamily="34" charset="-128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 Unicode MS" panose="020B0604020202020204" pitchFamily="34" charset="-128"/>
                        </a:rPr>
                        <a:t>Term1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 Unicode MS" panose="020B0604020202020204" pitchFamily="34" charset="-128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48162493-A50D-45FF-960A-0540DF7356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5816696"/>
              </p:ext>
            </p:extLst>
          </p:nvPr>
        </p:nvGraphicFramePr>
        <p:xfrm>
          <a:off x="1492746" y="2372164"/>
          <a:ext cx="2057083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94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7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 Unicode MS" panose="020B0604020202020204" pitchFamily="34" charset="-128"/>
                        </a:rPr>
                        <a:t>word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Arial Unicode MS" panose="020B0604020202020204" pitchFamily="34" charset="-128"/>
                        </a:rPr>
                        <a:t>freq</a:t>
                      </a:r>
                      <a:endParaRPr lang="en-US" dirty="0">
                        <a:latin typeface="Arial Unicode MS" panose="020B0604020202020204" pitchFamily="34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 Unicode MS" panose="020B0604020202020204" pitchFamily="34" charset="-128"/>
                        </a:rPr>
                        <a:t>Term1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 Unicode MS" panose="020B0604020202020204" pitchFamily="34" charset="-128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 Unicode MS" panose="020B0604020202020204" pitchFamily="34" charset="-128"/>
                        </a:rPr>
                        <a:t>Term2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 Unicode MS" panose="020B0604020202020204" pitchFamily="34" charset="-128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 Unicode MS" panose="020B0604020202020204" pitchFamily="34" charset="-128"/>
                        </a:rPr>
                        <a:t>Term3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 Unicode MS" panose="020B0604020202020204" pitchFamily="34" charset="-128"/>
                        </a:rPr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 Unicode MS" panose="020B0604020202020204" pitchFamily="34" charset="-128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 Unicode MS" panose="020B0604020202020204" pitchFamily="34" charset="-128"/>
                        </a:rPr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Arial Unicode MS" panose="020B0604020202020204" pitchFamily="34" charset="-128"/>
                        </a:rPr>
                        <a:t>Term_n</a:t>
                      </a:r>
                      <a:endParaRPr lang="en-US" dirty="0">
                        <a:latin typeface="Arial Unicode MS" panose="020B0604020202020204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 Unicode MS" panose="020B0604020202020204" pitchFamily="34" charset="-128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9A7DE34-7F03-824A-BC6E-CC885DC78FD2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FB178DC-B68C-1149-BEB2-78F5402BDED3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34293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pPr/>
              <a:t>1/29/23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Setting a pre-made color palette for your WC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46B7D1-453D-487B-B491-889C15C460F6}"/>
              </a:ext>
            </a:extLst>
          </p:cNvPr>
          <p:cNvSpPr/>
          <p:nvPr/>
        </p:nvSpPr>
        <p:spPr>
          <a:xfrm>
            <a:off x="141891" y="1599398"/>
            <a:ext cx="8860219" cy="3855462"/>
          </a:xfrm>
          <a:prstGeom prst="rect">
            <a:avLst/>
          </a:prstGeom>
          <a:solidFill>
            <a:schemeClr val="bg1"/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900" tIns="88900" rIns="88900" bIns="88900" rtlCol="0" anchor="t" anchorCtr="0"/>
          <a:lstStyle/>
          <a:p>
            <a:pPr defTabSz="457200"/>
            <a:endParaRPr lang="en-US" sz="1000" dirty="0">
              <a:solidFill>
                <a:schemeClr val="tx2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C96FE2F-7E19-48CB-9942-7E78DB569A67}"/>
              </a:ext>
            </a:extLst>
          </p:cNvPr>
          <p:cNvSpPr/>
          <p:nvPr/>
        </p:nvSpPr>
        <p:spPr>
          <a:xfrm>
            <a:off x="254029" y="1703732"/>
            <a:ext cx="8633011" cy="175432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# Review all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Pallettes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display.brewer.all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# Choose a color &amp; drop light ones</a:t>
            </a:r>
          </a:p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pal &lt;- 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brewer.pal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(8, "Blues")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pal &lt;- pal[-(1:2)]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C861B5A-D33E-554B-9A67-71C710302914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43D161A-6B5C-AB49-B67A-372B398FE1B7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96310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pPr/>
              <a:t>1/29/23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Setting a pre-made color palette for your WC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46B7D1-453D-487B-B491-889C15C460F6}"/>
              </a:ext>
            </a:extLst>
          </p:cNvPr>
          <p:cNvSpPr/>
          <p:nvPr/>
        </p:nvSpPr>
        <p:spPr>
          <a:xfrm>
            <a:off x="141891" y="1599398"/>
            <a:ext cx="8860219" cy="3855462"/>
          </a:xfrm>
          <a:prstGeom prst="rect">
            <a:avLst/>
          </a:prstGeom>
          <a:solidFill>
            <a:schemeClr val="bg1"/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900" tIns="88900" rIns="88900" bIns="88900" rtlCol="0" anchor="t" anchorCtr="0"/>
          <a:lstStyle/>
          <a:p>
            <a:pPr defTabSz="457200"/>
            <a:endParaRPr lang="en-US" sz="1000" dirty="0">
              <a:solidFill>
                <a:schemeClr val="tx2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C95F845-8979-407C-9F4E-6FBCB9476B2D}"/>
              </a:ext>
            </a:extLst>
          </p:cNvPr>
          <p:cNvSpPr/>
          <p:nvPr/>
        </p:nvSpPr>
        <p:spPr>
          <a:xfrm>
            <a:off x="141890" y="1245467"/>
            <a:ext cx="8860220" cy="331076"/>
          </a:xfrm>
          <a:prstGeom prst="rect">
            <a:avLst/>
          </a:prstGeom>
          <a:solidFill>
            <a:schemeClr val="accent3"/>
          </a:solidFill>
          <a:ln w="952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900" tIns="88900" rIns="88900" bIns="88900" rtlCol="0" anchor="ctr"/>
          <a:lstStyle/>
          <a:p>
            <a:r>
              <a:rPr lang="en-US" sz="1200" b="1" dirty="0">
                <a:solidFill>
                  <a:schemeClr val="bg1"/>
                </a:solidFill>
              </a:rPr>
              <a:t>In R…</a:t>
            </a:r>
          </a:p>
        </p:txBody>
      </p:sp>
      <p:pic>
        <p:nvPicPr>
          <p:cNvPr id="10" name="Picture 9" descr="Screen Shot 2015-05-28 at 7.25.09 PM.png">
            <a:extLst>
              <a:ext uri="{FF2B5EF4-FFF2-40B4-BE49-F238E27FC236}">
                <a16:creationId xmlns:a16="http://schemas.microsoft.com/office/drawing/2014/main" id="{52DB3460-B2F3-4D1D-B3EF-20DB130BE3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884" b="50542"/>
          <a:stretch/>
        </p:blipFill>
        <p:spPr>
          <a:xfrm>
            <a:off x="311150" y="1767278"/>
            <a:ext cx="8659429" cy="3529936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>
            <a:off x="63064" y="5060730"/>
            <a:ext cx="394138" cy="141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396226C-2EF2-C348-8428-21D06B273E2A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315B933-9FA3-F44D-B34F-7C379FA4A3F6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61878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1/29/23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practice!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8480011-97CA-4140-B847-37A78687DD1B}"/>
              </a:ext>
            </a:extLst>
          </p:cNvPr>
          <p:cNvSpPr txBox="1">
            <a:spLocks/>
          </p:cNvSpPr>
          <p:nvPr/>
        </p:nvSpPr>
        <p:spPr>
          <a:xfrm>
            <a:off x="628650" y="1725003"/>
            <a:ext cx="8026619" cy="190106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/>
              <a:t>B_SimpleWordCloud.R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2AE2AB6-D339-4749-BB78-CA72959CABAB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95B00FC-DDE3-C44B-B849-21D38B553FE5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5773799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Harvard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1C30"/>
      </a:accent1>
      <a:accent2>
        <a:srgbClr val="8C8179"/>
      </a:accent2>
      <a:accent3>
        <a:srgbClr val="293352"/>
      </a:accent3>
      <a:accent4>
        <a:srgbClr val="8996A0"/>
      </a:accent4>
      <a:accent5>
        <a:srgbClr val="BAC5C6"/>
      </a:accent5>
      <a:accent6>
        <a:srgbClr val="4E84C4"/>
      </a:accent6>
      <a:hlink>
        <a:srgbClr val="52854C"/>
      </a:hlink>
      <a:folHlink>
        <a:srgbClr val="E87D1E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5980</TotalTime>
  <Words>1526</Words>
  <Application>Microsoft Macintosh PowerPoint</Application>
  <PresentationFormat>On-screen Show (4:3)</PresentationFormat>
  <Paragraphs>366</Paragraphs>
  <Slides>35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1" baseType="lpstr">
      <vt:lpstr>Arial Unicode MS</vt:lpstr>
      <vt:lpstr>Arial</vt:lpstr>
      <vt:lpstr>Calibri</vt:lpstr>
      <vt:lpstr>Calibri Light</vt:lpstr>
      <vt:lpstr>Consolas</vt:lpstr>
      <vt:lpstr>1_Office Theme</vt:lpstr>
      <vt:lpstr>What is a word cloud?</vt:lpstr>
      <vt:lpstr>Unigram Tokenization</vt:lpstr>
      <vt:lpstr>Changing Tokenization Schema</vt:lpstr>
      <vt:lpstr>Tokenization is the process of chopping up a string into predefined units called tokens.</vt:lpstr>
      <vt:lpstr>To make a wordcloud start with a WFM</vt:lpstr>
      <vt:lpstr>Then sort it decreasing = TRUE</vt:lpstr>
      <vt:lpstr>Setting a pre-made color palette for your WC</vt:lpstr>
      <vt:lpstr>Setting a pre-made color palette for your WC</vt:lpstr>
      <vt:lpstr>Let’s practice!</vt:lpstr>
      <vt:lpstr>B_SimpleWordCloud.R</vt:lpstr>
      <vt:lpstr>B_SimpleWordCloud.R</vt:lpstr>
      <vt:lpstr>WCs are boring with a single corpus.</vt:lpstr>
      <vt:lpstr>With 2+ Corpora, WCs are more insightful</vt:lpstr>
      <vt:lpstr>Dealing with many text files is tricky.</vt:lpstr>
      <vt:lpstr>Each list element is still a data frame</vt:lpstr>
      <vt:lpstr>Loop through each element and apply the processing steps</vt:lpstr>
      <vt:lpstr>Manipulating multiple corpora</vt:lpstr>
      <vt:lpstr>Manipulating multiple corpora</vt:lpstr>
      <vt:lpstr>The new WC will examine inner and disjoins</vt:lpstr>
      <vt:lpstr>What tokens are in common?</vt:lpstr>
      <vt:lpstr>Lets make some improved word clouds</vt:lpstr>
      <vt:lpstr>Introducing TF-IDF Term Frequency Inverse Document Frequency</vt:lpstr>
      <vt:lpstr>The TF of TF-IDF</vt:lpstr>
      <vt:lpstr>Inverse Document Frequency</vt:lpstr>
      <vt:lpstr>Original Term Frequency</vt:lpstr>
      <vt:lpstr>TF-IDF Simple Example</vt:lpstr>
      <vt:lpstr>Applying TF-IDF to a DTM/TDM</vt:lpstr>
      <vt:lpstr>What tokens are in not in common (disjoint)?</vt:lpstr>
      <vt:lpstr>What about disjoint tokens?</vt:lpstr>
      <vt:lpstr>What about proportional similarities?</vt:lpstr>
      <vt:lpstr>Let’s make some pyramids</vt:lpstr>
      <vt:lpstr>Steps for a pyramid plot…collapse</vt:lpstr>
      <vt:lpstr>Steps for a pyramid plot…ID common tokens &amp; frequency</vt:lpstr>
      <vt:lpstr>Build a “pyramid plot” of frequencies</vt:lpstr>
      <vt:lpstr>Open ﻿E_Pyramid_plots.R</vt:lpstr>
    </vt:vector>
  </TitlesOfParts>
  <Company>Liberty Mutual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Kwartler, Edward</dc:creator>
  <cp:lastModifiedBy>Kwartler, Edward</cp:lastModifiedBy>
  <cp:revision>348</cp:revision>
  <dcterms:created xsi:type="dcterms:W3CDTF">2018-05-23T17:24:59Z</dcterms:created>
  <dcterms:modified xsi:type="dcterms:W3CDTF">2023-01-30T04:38:39Z</dcterms:modified>
</cp:coreProperties>
</file>